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9" r:id="rId2"/>
    <p:sldId id="373" r:id="rId3"/>
    <p:sldId id="401" r:id="rId4"/>
    <p:sldId id="404" r:id="rId5"/>
    <p:sldId id="405" r:id="rId6"/>
    <p:sldId id="403" r:id="rId7"/>
    <p:sldId id="407" r:id="rId8"/>
    <p:sldId id="406" r:id="rId9"/>
    <p:sldId id="402" r:id="rId10"/>
    <p:sldId id="400" r:id="rId11"/>
  </p:sldIdLst>
  <p:sldSz cx="9144000" cy="6858000" type="screen4x3"/>
  <p:notesSz cx="6865938" cy="9998075"/>
  <p:defaultTextStyle>
    <a:defPPr>
      <a:defRPr lang="en-US"/>
    </a:defPPr>
    <a:lvl1pPr algn="ctr" rtl="0" fontAlgn="base">
      <a:spcBef>
        <a:spcPct val="0"/>
      </a:spcBef>
      <a:spcAft>
        <a:spcPct val="0"/>
      </a:spcAft>
      <a:buClr>
        <a:schemeClr val="accent2"/>
      </a:buClr>
      <a:buFont typeface="Wingdings 2" pitchFamily="18" charset="2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buClr>
        <a:schemeClr val="accent2"/>
      </a:buClr>
      <a:buFont typeface="Wingdings 2" pitchFamily="18" charset="2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buClr>
        <a:schemeClr val="accent2"/>
      </a:buClr>
      <a:buFont typeface="Wingdings 2" pitchFamily="18" charset="2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buClr>
        <a:schemeClr val="accent2"/>
      </a:buClr>
      <a:buFont typeface="Wingdings 2" pitchFamily="18" charset="2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buClr>
        <a:schemeClr val="accent2"/>
      </a:buClr>
      <a:buFont typeface="Wingdings 2" pitchFamily="18" charset="2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E42"/>
    <a:srgbClr val="FF66CC"/>
    <a:srgbClr val="614D7D"/>
    <a:srgbClr val="FDFEFE"/>
    <a:srgbClr val="FEFFFE"/>
    <a:srgbClr val="FFFEFE"/>
    <a:srgbClr val="FFFFFE"/>
    <a:srgbClr val="FFFEFF"/>
    <a:srgbClr val="FEFFFF"/>
    <a:srgbClr val="9E3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3" autoAdjust="0"/>
    <p:restoredTop sz="59387" autoAdjust="0"/>
  </p:normalViewPr>
  <p:slideViewPr>
    <p:cSldViewPr>
      <p:cViewPr varScale="1">
        <p:scale>
          <a:sx n="68" d="100"/>
          <a:sy n="68" d="100"/>
        </p:scale>
        <p:origin x="2886" y="72"/>
      </p:cViewPr>
      <p:guideLst>
        <p:guide orient="horz" pos="2160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204" y="-102"/>
      </p:cViewPr>
      <p:guideLst>
        <p:guide orient="horz" pos="3149"/>
        <p:guide pos="216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92751" y="9543302"/>
            <a:ext cx="913870" cy="33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9" tIns="48180" rIns="96359" bIns="4818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100"/>
            </a:lvl1pPr>
          </a:lstStyle>
          <a:p>
            <a:r>
              <a:rPr lang="en-US"/>
              <a:t>Page </a:t>
            </a:r>
            <a:fld id="{35823CA7-90D3-44B9-AE1E-8B56CF640E96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534018" y="9664806"/>
            <a:ext cx="2249014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buClrTx/>
              <a:buFontTx/>
              <a:buNone/>
            </a:pPr>
            <a:r>
              <a:rPr lang="en-US" sz="1100">
                <a:solidFill>
                  <a:schemeClr val="tx2"/>
                </a:solidFill>
                <a:cs typeface="Arial" charset="0"/>
              </a:rPr>
              <a:t>© </a:t>
            </a:r>
            <a:r>
              <a:rPr lang="en-US" sz="1100">
                <a:solidFill>
                  <a:schemeClr val="tx2"/>
                </a:solidFill>
              </a:rPr>
              <a:t>2008 NetApp.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333375"/>
            <a:ext cx="4830762" cy="3624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729" y="4165865"/>
            <a:ext cx="6331921" cy="541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9" tIns="48180" rIns="96359" bIns="48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01339" y="9692578"/>
            <a:ext cx="837581" cy="24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9" tIns="48180" rIns="96359" bIns="4818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300"/>
            </a:lvl1pPr>
          </a:lstStyle>
          <a:p>
            <a:fld id="{1AC5EBF3-AF0D-45F2-94DD-53C4B8440B7A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hidden">
          <a:xfrm>
            <a:off x="457730" y="9664806"/>
            <a:ext cx="2249014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buClrTx/>
              <a:buFontTx/>
              <a:buNone/>
            </a:pPr>
            <a:r>
              <a:rPr lang="en-US" sz="1100">
                <a:solidFill>
                  <a:schemeClr val="bg2"/>
                </a:solidFill>
                <a:cs typeface="Arial" charset="0"/>
              </a:rPr>
              <a:t>© </a:t>
            </a:r>
            <a:r>
              <a:rPr lang="en-US" sz="1100">
                <a:solidFill>
                  <a:schemeClr val="bg2"/>
                </a:solidFill>
              </a:rPr>
              <a:t>2008 NetApp.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68275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4925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17525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685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DA24A-922C-467F-8137-6AA107A16845}" type="slidenum">
              <a:rPr lang="en-US"/>
              <a:pPr/>
              <a:t>1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Guten</a:t>
            </a:r>
            <a:r>
              <a:rPr lang="en-US" dirty="0"/>
              <a:t> Abend </a:t>
            </a:r>
            <a:r>
              <a:rPr lang="en-US" dirty="0" err="1"/>
              <a:t>auch</a:t>
            </a:r>
            <a:r>
              <a:rPr lang="en-US" dirty="0"/>
              <a:t> von </a:t>
            </a:r>
            <a:r>
              <a:rPr lang="en-US" dirty="0" err="1"/>
              <a:t>meiner</a:t>
            </a:r>
            <a:r>
              <a:rPr lang="en-US" dirty="0"/>
              <a:t> </a:t>
            </a:r>
            <a:r>
              <a:rPr lang="en-US" dirty="0" err="1"/>
              <a:t>Seite</a:t>
            </a:r>
            <a:r>
              <a:rPr lang="en-US" dirty="0"/>
              <a:t> – ich – Sibylle Joller – </a:t>
            </a:r>
            <a:r>
              <a:rPr lang="en-US" dirty="0" err="1"/>
              <a:t>vertrete</a:t>
            </a:r>
            <a:r>
              <a:rPr lang="en-US" dirty="0"/>
              <a:t> </a:t>
            </a:r>
            <a:r>
              <a:rPr lang="en-US" dirty="0" err="1"/>
              <a:t>heute</a:t>
            </a:r>
            <a:r>
              <a:rPr lang="en-US" dirty="0"/>
              <a:t> Abend den </a:t>
            </a:r>
            <a:r>
              <a:rPr lang="en-US" dirty="0" err="1"/>
              <a:t>Elternrat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Gerne </a:t>
            </a:r>
            <a:r>
              <a:rPr lang="en-US" dirty="0" err="1"/>
              <a:t>gebe</a:t>
            </a:r>
            <a:r>
              <a:rPr lang="en-US" dirty="0"/>
              <a:t> ich </a:t>
            </a:r>
            <a:r>
              <a:rPr lang="en-US" dirty="0" err="1"/>
              <a:t>Ihnen</a:t>
            </a:r>
            <a:r>
              <a:rPr lang="en-US" dirty="0"/>
              <a:t>  </a:t>
            </a:r>
            <a:r>
              <a:rPr lang="en-US" dirty="0" err="1"/>
              <a:t>einige</a:t>
            </a:r>
            <a:r>
              <a:rPr lang="en-US" dirty="0"/>
              <a:t> </a:t>
            </a:r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Elternrat</a:t>
            </a:r>
            <a:r>
              <a:rPr lang="en-US" dirty="0"/>
              <a:t>, da Sie ab dem Sommer die </a:t>
            </a:r>
            <a:r>
              <a:rPr lang="en-US" dirty="0" err="1"/>
              <a:t>Möglichkeit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Elternrat</a:t>
            </a:r>
            <a:r>
              <a:rPr lang="en-US" dirty="0"/>
              <a:t> </a:t>
            </a:r>
            <a:r>
              <a:rPr lang="en-US" dirty="0" err="1"/>
              <a:t>mitzuwirken</a:t>
            </a:r>
            <a:r>
              <a:rPr lang="en-US" dirty="0"/>
              <a:t>, da </a:t>
            </a:r>
            <a:r>
              <a:rPr lang="en-US" dirty="0" err="1"/>
              <a:t>Ihr</a:t>
            </a:r>
            <a:r>
              <a:rPr lang="en-US" dirty="0"/>
              <a:t> Kind </a:t>
            </a:r>
            <a:r>
              <a:rPr lang="en-US" dirty="0" err="1"/>
              <a:t>mit</a:t>
            </a:r>
            <a:r>
              <a:rPr lang="en-US" dirty="0"/>
              <a:t> der </a:t>
            </a:r>
            <a:r>
              <a:rPr lang="en-US" dirty="0" err="1"/>
              <a:t>offiziellen</a:t>
            </a:r>
            <a:r>
              <a:rPr lang="en-US" dirty="0"/>
              <a:t> </a:t>
            </a:r>
            <a:r>
              <a:rPr lang="en-US" dirty="0" err="1"/>
              <a:t>Schulzeit</a:t>
            </a:r>
            <a:r>
              <a:rPr lang="en-US" dirty="0"/>
              <a:t> </a:t>
            </a:r>
            <a:r>
              <a:rPr lang="en-US" dirty="0" err="1"/>
              <a:t>beginnen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85398-A105-47FA-AFF1-D8A30CA59723}" type="slidenum">
              <a:rPr lang="en-US"/>
              <a:pPr/>
              <a:t>10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333375"/>
            <a:ext cx="4832350" cy="362426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900" dirty="0" err="1"/>
              <a:t>Vielen</a:t>
            </a:r>
            <a:r>
              <a:rPr lang="en-US" sz="900" dirty="0"/>
              <a:t> Dank </a:t>
            </a:r>
            <a:r>
              <a:rPr lang="en-US" sz="900" dirty="0" err="1"/>
              <a:t>für</a:t>
            </a:r>
            <a:r>
              <a:rPr lang="en-US" sz="900" dirty="0"/>
              <a:t> </a:t>
            </a:r>
            <a:r>
              <a:rPr lang="en-US" sz="900" dirty="0" err="1"/>
              <a:t>Ihre</a:t>
            </a:r>
            <a:r>
              <a:rPr lang="en-US" sz="900" dirty="0"/>
              <a:t> </a:t>
            </a:r>
            <a:r>
              <a:rPr lang="en-US" sz="900" dirty="0" err="1"/>
              <a:t>Aufmerksamkeit</a:t>
            </a:r>
            <a:r>
              <a:rPr lang="en-US" sz="900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3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EBF3-AF0D-45F2-94DD-53C4B8440B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328" lvl="1"/>
            <a:r>
              <a:rPr lang="en-US" dirty="0" err="1"/>
              <a:t>Anbei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kleinen</a:t>
            </a:r>
            <a:r>
              <a:rPr lang="en-US" dirty="0"/>
              <a:t> </a:t>
            </a:r>
            <a:r>
              <a:rPr lang="en-US" dirty="0" err="1"/>
              <a:t>Einblick</a:t>
            </a:r>
            <a:r>
              <a:rPr lang="en-US" dirty="0"/>
              <a:t>, </a:t>
            </a:r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aktuell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Elternrat</a:t>
            </a:r>
            <a:r>
              <a:rPr lang="en-US" dirty="0"/>
              <a:t> </a:t>
            </a:r>
            <a:r>
              <a:rPr lang="en-US" dirty="0" err="1"/>
              <a:t>mitwirkt</a:t>
            </a:r>
            <a:r>
              <a:rPr lang="en-US" dirty="0"/>
              <a:t> – </a:t>
            </a:r>
            <a:r>
              <a:rPr lang="en-US" dirty="0" err="1"/>
              <a:t>vielleicht</a:t>
            </a:r>
            <a:r>
              <a:rPr lang="en-US" dirty="0"/>
              <a:t> </a:t>
            </a:r>
            <a:r>
              <a:rPr lang="en-US" dirty="0" err="1"/>
              <a:t>gehören</a:t>
            </a:r>
            <a:r>
              <a:rPr lang="en-US" dirty="0"/>
              <a:t> Sie ab dem </a:t>
            </a:r>
            <a:r>
              <a:rPr lang="en-US" dirty="0" err="1"/>
              <a:t>kommenden</a:t>
            </a:r>
            <a:r>
              <a:rPr lang="en-US" dirty="0"/>
              <a:t> </a:t>
            </a:r>
            <a:r>
              <a:rPr lang="en-US" dirty="0" err="1"/>
              <a:t>Schuljahr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dazu</a:t>
            </a:r>
            <a:r>
              <a:rPr lang="en-US" dirty="0"/>
              <a:t>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EBF3-AF0D-45F2-94DD-53C4B8440B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5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328" lvl="1"/>
            <a:r>
              <a:rPr lang="en-US" dirty="0" err="1"/>
              <a:t>Anbei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kleinen</a:t>
            </a:r>
            <a:r>
              <a:rPr lang="en-US" dirty="0"/>
              <a:t> </a:t>
            </a:r>
            <a:r>
              <a:rPr lang="en-US" dirty="0" err="1"/>
              <a:t>Einblick</a:t>
            </a:r>
            <a:r>
              <a:rPr lang="en-US" dirty="0"/>
              <a:t>, </a:t>
            </a:r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aktuell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Elternrat</a:t>
            </a:r>
            <a:r>
              <a:rPr lang="en-US" dirty="0"/>
              <a:t> </a:t>
            </a:r>
            <a:r>
              <a:rPr lang="en-US" dirty="0" err="1"/>
              <a:t>mitwirkt</a:t>
            </a:r>
            <a:r>
              <a:rPr lang="en-US" dirty="0"/>
              <a:t> – </a:t>
            </a:r>
            <a:r>
              <a:rPr lang="en-US" dirty="0" err="1"/>
              <a:t>vielleicht</a:t>
            </a:r>
            <a:r>
              <a:rPr lang="en-US" dirty="0"/>
              <a:t> </a:t>
            </a:r>
            <a:r>
              <a:rPr lang="en-US" dirty="0" err="1"/>
              <a:t>gehören</a:t>
            </a:r>
            <a:r>
              <a:rPr lang="en-US" dirty="0"/>
              <a:t> Sie ab dem </a:t>
            </a:r>
            <a:r>
              <a:rPr lang="en-US" dirty="0" err="1"/>
              <a:t>kommenden</a:t>
            </a:r>
            <a:r>
              <a:rPr lang="en-US" dirty="0"/>
              <a:t> </a:t>
            </a:r>
            <a:r>
              <a:rPr lang="en-US" dirty="0" err="1"/>
              <a:t>Schuljahr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dazu</a:t>
            </a:r>
            <a:r>
              <a:rPr lang="en-US" dirty="0"/>
              <a:t>…….</a:t>
            </a:r>
          </a:p>
          <a:p>
            <a:pPr marL="177328" lvl="1"/>
            <a:endParaRPr lang="en-US" dirty="0"/>
          </a:p>
          <a:p>
            <a:pPr marL="177328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Inhaltlich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ist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wichtig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dass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der ER an der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Schnittstelle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Elternhaus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Verantwortung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- Schule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tätig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sein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kann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Es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geht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z.B.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sich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ergänzende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Zusammenarbeit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 der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Prävention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Hilfen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geben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für den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Schulweg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Tipps für 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Lernunterstützung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</a:t>
            </a:r>
            <a:r>
              <a:rPr lang="en-GB" sz="10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Elternbildung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</a:t>
            </a:r>
            <a:endParaRPr lang="en-US"/>
          </a:p>
          <a:p>
            <a:pPr marL="1773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EBF3-AF0D-45F2-94DD-53C4B8440B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3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3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EBF3-AF0D-45F2-94DD-53C4B8440B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2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359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EBF3-AF0D-45F2-94DD-53C4B8440B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49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defTabSz="963595">
              <a:defRPr/>
            </a:pPr>
            <a:r>
              <a:rPr lang="de-CH" sz="1600" b="1" dirty="0"/>
              <a:t>Was macht der Elternrat, resp. welche Aufgaben resp. Funktionen übernimmt der Elternrat?</a:t>
            </a:r>
          </a:p>
          <a:p>
            <a:pPr marL="180674" indent="-180674">
              <a:buFontTx/>
              <a:buChar char="-"/>
            </a:pPr>
            <a:r>
              <a:rPr lang="en-US" sz="1600" dirty="0" err="1"/>
              <a:t>Stellt</a:t>
            </a:r>
            <a:r>
              <a:rPr lang="en-US" sz="1600" dirty="0"/>
              <a:t> das Wohl des </a:t>
            </a:r>
            <a:r>
              <a:rPr lang="en-US" sz="1600" dirty="0" err="1"/>
              <a:t>Kindes</a:t>
            </a:r>
            <a:r>
              <a:rPr lang="en-US" sz="1600" dirty="0"/>
              <a:t> in das </a:t>
            </a:r>
            <a:r>
              <a:rPr lang="en-US" sz="1600" dirty="0" err="1"/>
              <a:t>Zentrum</a:t>
            </a:r>
            <a:endParaRPr lang="en-US" sz="1600" dirty="0"/>
          </a:p>
          <a:p>
            <a:pPr marL="180674" indent="-180674">
              <a:buFontTx/>
              <a:buChar char="-"/>
            </a:pPr>
            <a:r>
              <a:rPr lang="en-US" sz="1600" dirty="0" err="1"/>
              <a:t>Pflegt</a:t>
            </a:r>
            <a:r>
              <a:rPr lang="en-US" sz="1600" dirty="0"/>
              <a:t> den </a:t>
            </a:r>
            <a:r>
              <a:rPr lang="en-US" sz="1600" dirty="0" err="1"/>
              <a:t>Erfahrungs</a:t>
            </a:r>
            <a:r>
              <a:rPr lang="en-US" sz="1600" dirty="0"/>
              <a:t>- und </a:t>
            </a:r>
            <a:r>
              <a:rPr lang="en-US" sz="1600" dirty="0" err="1"/>
              <a:t>Informationsaustausch</a:t>
            </a:r>
            <a:r>
              <a:rPr lang="en-US" sz="1600" dirty="0"/>
              <a:t> </a:t>
            </a:r>
            <a:r>
              <a:rPr lang="en-US" sz="1600" dirty="0" err="1"/>
              <a:t>zwischen</a:t>
            </a:r>
            <a:r>
              <a:rPr lang="en-US" sz="1600" dirty="0"/>
              <a:t> den </a:t>
            </a:r>
            <a:r>
              <a:rPr lang="en-US" sz="1600" dirty="0" err="1"/>
              <a:t>Eltern</a:t>
            </a:r>
            <a:r>
              <a:rPr lang="en-US" sz="1600" dirty="0"/>
              <a:t> und der Schule</a:t>
            </a:r>
          </a:p>
          <a:p>
            <a:pPr marL="180674" indent="-180674">
              <a:buFontTx/>
              <a:buChar char="-"/>
            </a:pPr>
            <a:r>
              <a:rPr lang="en-US" sz="1600" dirty="0" err="1"/>
              <a:t>Vertritt</a:t>
            </a:r>
            <a:r>
              <a:rPr lang="en-US" sz="1600" dirty="0"/>
              <a:t> </a:t>
            </a:r>
            <a:r>
              <a:rPr lang="en-US" sz="1600" dirty="0" err="1"/>
              <a:t>elterliche</a:t>
            </a:r>
            <a:r>
              <a:rPr lang="en-US" sz="1600" dirty="0"/>
              <a:t> </a:t>
            </a:r>
            <a:r>
              <a:rPr lang="en-US" sz="1600" dirty="0" err="1"/>
              <a:t>Anliegen</a:t>
            </a:r>
            <a:r>
              <a:rPr lang="en-US" sz="1600" dirty="0"/>
              <a:t> </a:t>
            </a:r>
          </a:p>
          <a:p>
            <a:pPr marL="180674" indent="-180674">
              <a:buFontTx/>
              <a:buChar char="-"/>
            </a:pPr>
            <a:r>
              <a:rPr lang="en-US" sz="1600" dirty="0" err="1"/>
              <a:t>Fördert</a:t>
            </a:r>
            <a:r>
              <a:rPr lang="en-US" sz="1600" dirty="0"/>
              <a:t> die </a:t>
            </a:r>
            <a:r>
              <a:rPr lang="en-US" sz="1600" dirty="0" err="1"/>
              <a:t>Weiterbildung</a:t>
            </a:r>
            <a:r>
              <a:rPr lang="en-US" sz="1600" dirty="0"/>
              <a:t> der </a:t>
            </a:r>
            <a:r>
              <a:rPr lang="en-US" sz="1600" dirty="0" err="1"/>
              <a:t>Erziehungsberechtigten</a:t>
            </a:r>
            <a:r>
              <a:rPr lang="en-US" sz="1600" dirty="0"/>
              <a:t>, z. b. den </a:t>
            </a:r>
            <a:r>
              <a:rPr lang="en-US" sz="1600" dirty="0" err="1"/>
              <a:t>Elternbildungsmorgen</a:t>
            </a:r>
            <a:r>
              <a:rPr lang="en-US" sz="1600" dirty="0"/>
              <a:t>, </a:t>
            </a:r>
            <a:r>
              <a:rPr lang="en-US" sz="1600" dirty="0" err="1"/>
              <a:t>Weiterbildung</a:t>
            </a:r>
            <a:r>
              <a:rPr lang="en-US" sz="1600" dirty="0"/>
              <a:t> </a:t>
            </a:r>
            <a:r>
              <a:rPr lang="en-US" sz="1600" dirty="0" err="1"/>
              <a:t>zu</a:t>
            </a:r>
            <a:r>
              <a:rPr lang="en-US" sz="1600" dirty="0"/>
              <a:t> Mobbing etc. </a:t>
            </a:r>
          </a:p>
          <a:p>
            <a:pPr marL="180674" indent="-180674">
              <a:buFontTx/>
              <a:buChar char="-"/>
            </a:pPr>
            <a:r>
              <a:rPr lang="en-US" sz="1600" dirty="0" err="1"/>
              <a:t>Wirkt</a:t>
            </a:r>
            <a:r>
              <a:rPr lang="en-US" sz="1600" dirty="0"/>
              <a:t> </a:t>
            </a:r>
            <a:r>
              <a:rPr lang="en-US" sz="1600" dirty="0" err="1"/>
              <a:t>bei</a:t>
            </a:r>
            <a:r>
              <a:rPr lang="en-US" sz="1600" dirty="0"/>
              <a:t> </a:t>
            </a:r>
            <a:r>
              <a:rPr lang="en-US" sz="1600" dirty="0" err="1"/>
              <a:t>elterlichen</a:t>
            </a:r>
            <a:r>
              <a:rPr lang="en-US" sz="1600" dirty="0"/>
              <a:t> </a:t>
            </a:r>
            <a:r>
              <a:rPr lang="en-US" sz="1600" dirty="0" err="1"/>
              <a:t>gemeinsamen</a:t>
            </a:r>
            <a:r>
              <a:rPr lang="en-US" sz="1600" dirty="0"/>
              <a:t> </a:t>
            </a:r>
            <a:r>
              <a:rPr lang="en-US" sz="1600" dirty="0" err="1"/>
              <a:t>Projekt</a:t>
            </a:r>
            <a:r>
              <a:rPr lang="en-US" sz="1600" dirty="0"/>
              <a:t> und </a:t>
            </a:r>
            <a:r>
              <a:rPr lang="en-US" sz="1600" dirty="0" err="1"/>
              <a:t>Anlässen</a:t>
            </a:r>
            <a:r>
              <a:rPr lang="en-US" sz="1600" dirty="0"/>
              <a:t> </a:t>
            </a:r>
            <a:r>
              <a:rPr lang="en-US" sz="1600" dirty="0" err="1"/>
              <a:t>mit</a:t>
            </a:r>
            <a:endParaRPr lang="en-US" sz="1600" dirty="0"/>
          </a:p>
          <a:p>
            <a:pPr marL="180674" indent="-180674">
              <a:buFontTx/>
              <a:buChar char="-"/>
            </a:pPr>
            <a:r>
              <a:rPr lang="en-US" sz="1600" dirty="0" err="1"/>
              <a:t>Trifft</a:t>
            </a:r>
            <a:r>
              <a:rPr lang="en-US" sz="1600" dirty="0"/>
              <a:t> </a:t>
            </a:r>
            <a:r>
              <a:rPr lang="en-US" sz="1600" dirty="0" err="1"/>
              <a:t>sich</a:t>
            </a:r>
            <a:r>
              <a:rPr lang="en-US" sz="1600" dirty="0"/>
              <a:t> 4 mal </a:t>
            </a:r>
            <a:r>
              <a:rPr lang="en-US" sz="1600" dirty="0" err="1"/>
              <a:t>jährlich</a:t>
            </a:r>
            <a:r>
              <a:rPr lang="en-US" sz="1600" dirty="0"/>
              <a:t> </a:t>
            </a:r>
            <a:r>
              <a:rPr lang="en-US" sz="1600" dirty="0" err="1"/>
              <a:t>zu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Sitzung</a:t>
            </a:r>
            <a:r>
              <a:rPr lang="en-US" sz="1600" dirty="0"/>
              <a:t> (abends) und </a:t>
            </a:r>
            <a:r>
              <a:rPr lang="en-US" sz="1600" dirty="0" err="1"/>
              <a:t>pflegt</a:t>
            </a:r>
            <a:r>
              <a:rPr lang="en-US" sz="1600" dirty="0"/>
              <a:t> </a:t>
            </a:r>
            <a:r>
              <a:rPr lang="en-US" sz="1600" dirty="0" err="1"/>
              <a:t>individuell</a:t>
            </a:r>
            <a:r>
              <a:rPr lang="en-US" sz="1600" dirty="0"/>
              <a:t> den </a:t>
            </a:r>
            <a:r>
              <a:rPr lang="en-US" sz="1600" dirty="0" err="1"/>
              <a:t>Austausch</a:t>
            </a:r>
            <a:r>
              <a:rPr lang="en-US" sz="1600" dirty="0"/>
              <a:t> </a:t>
            </a:r>
            <a:r>
              <a:rPr lang="en-US" sz="1600" dirty="0" err="1"/>
              <a:t>zur</a:t>
            </a:r>
            <a:r>
              <a:rPr lang="en-US" sz="1600" dirty="0"/>
              <a:t> </a:t>
            </a:r>
            <a:r>
              <a:rPr lang="en-US" sz="1600" dirty="0" err="1"/>
              <a:t>Klassenlehrperson</a:t>
            </a:r>
            <a:endParaRPr lang="en-US" sz="1600" dirty="0"/>
          </a:p>
          <a:p>
            <a:pPr marL="358002" lvl="1" indent="-180674">
              <a:buFontTx/>
              <a:buChar char="-"/>
            </a:pPr>
            <a:r>
              <a:rPr lang="en-US" sz="1600" dirty="0" err="1"/>
              <a:t>Kurz</a:t>
            </a:r>
            <a:r>
              <a:rPr lang="en-US" sz="1600" dirty="0"/>
              <a:t> </a:t>
            </a:r>
            <a:r>
              <a:rPr lang="en-US" sz="1600" dirty="0" err="1"/>
              <a:t>gesagt</a:t>
            </a:r>
            <a:r>
              <a:rPr lang="en-US" sz="1600" dirty="0"/>
              <a:t>; </a:t>
            </a:r>
            <a:r>
              <a:rPr lang="en-US" sz="1600" dirty="0" err="1"/>
              <a:t>unterstützt</a:t>
            </a:r>
            <a:r>
              <a:rPr lang="en-US" sz="1600" dirty="0"/>
              <a:t> die </a:t>
            </a:r>
            <a:r>
              <a:rPr lang="en-US" sz="1600" dirty="0" err="1"/>
              <a:t>Klassenlehrperson</a:t>
            </a:r>
            <a:r>
              <a:rPr lang="en-US" sz="1600" dirty="0"/>
              <a:t> </a:t>
            </a:r>
            <a:r>
              <a:rPr lang="en-US" sz="1600" dirty="0" err="1"/>
              <a:t>bei</a:t>
            </a:r>
            <a:r>
              <a:rPr lang="en-US" sz="1600" dirty="0"/>
              <a:t> </a:t>
            </a:r>
            <a:r>
              <a:rPr lang="en-US" sz="1600" dirty="0" err="1"/>
              <a:t>Anlässen</a:t>
            </a:r>
            <a:r>
              <a:rPr lang="en-US" sz="1600" dirty="0"/>
              <a:t> und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/>
              <a:t>gleichzeitig</a:t>
            </a:r>
            <a:r>
              <a:rPr lang="en-US" sz="1600" dirty="0"/>
              <a:t> das </a:t>
            </a:r>
            <a:r>
              <a:rPr lang="en-US" sz="1600" dirty="0" err="1"/>
              <a:t>Bindeglied</a:t>
            </a:r>
            <a:r>
              <a:rPr lang="en-US" sz="1600" dirty="0"/>
              <a:t> </a:t>
            </a:r>
            <a:r>
              <a:rPr lang="en-US" sz="1600" dirty="0" err="1"/>
              <a:t>aller</a:t>
            </a:r>
            <a:r>
              <a:rPr lang="en-US" sz="1600" dirty="0"/>
              <a:t> </a:t>
            </a:r>
            <a:r>
              <a:rPr lang="en-US" sz="1600" dirty="0" err="1"/>
              <a:t>Eltern</a:t>
            </a:r>
            <a:r>
              <a:rPr lang="en-US" sz="1600" dirty="0"/>
              <a:t> der </a:t>
            </a:r>
            <a:r>
              <a:rPr lang="en-US" sz="1600" dirty="0" err="1"/>
              <a:t>Klasse</a:t>
            </a:r>
            <a:r>
              <a:rPr lang="en-US" sz="1600" dirty="0"/>
              <a:t> </a:t>
            </a:r>
            <a:r>
              <a:rPr lang="en-US" sz="1600" dirty="0" err="1"/>
              <a:t>zur</a:t>
            </a:r>
            <a:r>
              <a:rPr lang="en-US" sz="1600" dirty="0"/>
              <a:t> Schule</a:t>
            </a:r>
          </a:p>
          <a:p>
            <a:pPr marL="177328" lvl="1"/>
            <a:endParaRPr lang="en-US" sz="1600" dirty="0"/>
          </a:p>
          <a:p>
            <a:pPr marL="361348" lvl="1" indent="-361348" defTabSz="963595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CH" sz="1600" b="1" dirty="0">
                <a:solidFill>
                  <a:srgbClr val="FF0000"/>
                </a:solidFill>
              </a:rPr>
              <a:t>Struktur &amp; Organisation</a:t>
            </a:r>
            <a:endParaRPr lang="de-CH" sz="1600" dirty="0"/>
          </a:p>
          <a:p>
            <a:pPr marL="361348" lvl="1" indent="-361348" defTabSz="963595">
              <a:lnSpc>
                <a:spcPct val="150000"/>
              </a:lnSpc>
              <a:buClr>
                <a:schemeClr val="accent2"/>
              </a:buClr>
              <a:buFont typeface="Courier New" charset="0"/>
              <a:buChar char="o"/>
              <a:defRPr/>
            </a:pPr>
            <a:r>
              <a:rPr lang="de-CH" sz="1600" dirty="0"/>
              <a:t>Pro Klasse wird jährlich am Elternabend nach Kindergartenstart ein/e Elternratsdelegierte gewählt. Alle Elterndelegierten zusammen bilden den Elternrat. </a:t>
            </a:r>
            <a:br>
              <a:rPr lang="de-CH" sz="1600" dirty="0"/>
            </a:br>
            <a:r>
              <a:rPr lang="de-CH" sz="1600" dirty="0"/>
              <a:t>Der Elternrat wird von einem Vorstand geleitet. </a:t>
            </a:r>
          </a:p>
          <a:p>
            <a:pPr marL="177328" lvl="1"/>
            <a:endParaRPr lang="en-US" sz="1600" dirty="0"/>
          </a:p>
          <a:p>
            <a:pPr marL="361348" lvl="1" indent="-36134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CH" sz="1600" b="1" dirty="0"/>
              <a:t>Jede/r Elternratsdelegierte übernimmt ein Ressort </a:t>
            </a:r>
          </a:p>
          <a:p>
            <a:pPr marL="180674" indent="-180674">
              <a:buFontTx/>
              <a:buChar char="-"/>
            </a:pPr>
            <a:r>
              <a:rPr lang="en-US" sz="1600" dirty="0" err="1"/>
              <a:t>Zusätzlich</a:t>
            </a:r>
            <a:r>
              <a:rPr lang="en-US" sz="1600" dirty="0"/>
              <a:t> </a:t>
            </a:r>
            <a:r>
              <a:rPr lang="en-US" sz="1600" dirty="0" err="1"/>
              <a:t>übernimmt</a:t>
            </a:r>
            <a:r>
              <a:rPr lang="en-US" sz="1600" dirty="0"/>
              <a:t> </a:t>
            </a:r>
            <a:r>
              <a:rPr lang="en-US" sz="1600" dirty="0" err="1"/>
              <a:t>jede</a:t>
            </a:r>
            <a:r>
              <a:rPr lang="en-US" sz="1600" dirty="0"/>
              <a:t>/r </a:t>
            </a:r>
            <a:r>
              <a:rPr lang="en-US" sz="1600" dirty="0" err="1"/>
              <a:t>Elternratsdelegierte</a:t>
            </a:r>
            <a:r>
              <a:rPr lang="en-US" sz="1600" dirty="0"/>
              <a:t> </a:t>
            </a:r>
            <a:r>
              <a:rPr lang="en-US" sz="1600" dirty="0" err="1"/>
              <a:t>ein</a:t>
            </a:r>
            <a:r>
              <a:rPr lang="en-US" sz="1600" dirty="0"/>
              <a:t> </a:t>
            </a:r>
            <a:r>
              <a:rPr lang="en-US" sz="1600" dirty="0" err="1"/>
              <a:t>Ressort</a:t>
            </a:r>
            <a:r>
              <a:rPr lang="en-US" sz="1600" dirty="0"/>
              <a:t> </a:t>
            </a:r>
            <a:r>
              <a:rPr lang="en-US" sz="1600" dirty="0" err="1"/>
              <a:t>wie</a:t>
            </a:r>
            <a:r>
              <a:rPr lang="en-US" sz="1600" dirty="0"/>
              <a:t> z. B. das </a:t>
            </a:r>
            <a:r>
              <a:rPr lang="en-US" sz="1600" dirty="0" err="1"/>
              <a:t>Organisieren</a:t>
            </a:r>
            <a:r>
              <a:rPr lang="en-US" sz="1600" dirty="0"/>
              <a:t> des </a:t>
            </a:r>
            <a:r>
              <a:rPr lang="en-US" sz="1600" dirty="0" err="1"/>
              <a:t>Schulstartfestes</a:t>
            </a:r>
            <a:r>
              <a:rPr lang="en-US" sz="1600" dirty="0"/>
              <a:t>, </a:t>
            </a:r>
            <a:r>
              <a:rPr lang="en-US" sz="1600" dirty="0" err="1"/>
              <a:t>oder</a:t>
            </a:r>
            <a:r>
              <a:rPr lang="en-US" sz="1600" dirty="0"/>
              <a:t> </a:t>
            </a:r>
            <a:r>
              <a:rPr lang="en-US" sz="1600" dirty="0" err="1"/>
              <a:t>Organisieren</a:t>
            </a:r>
            <a:r>
              <a:rPr lang="en-US" sz="1600" dirty="0"/>
              <a:t> des </a:t>
            </a:r>
            <a:r>
              <a:rPr lang="en-US" sz="1600" dirty="0" err="1"/>
              <a:t>Räbenliechtliumzuges</a:t>
            </a:r>
            <a:r>
              <a:rPr lang="en-US" sz="1600" dirty="0"/>
              <a:t>, </a:t>
            </a:r>
            <a:r>
              <a:rPr lang="en-US" sz="1600" dirty="0" err="1"/>
              <a:t>durchführen</a:t>
            </a:r>
            <a:r>
              <a:rPr lang="en-US" sz="1600" dirty="0"/>
              <a:t> von </a:t>
            </a:r>
            <a:r>
              <a:rPr lang="en-US" sz="1600" dirty="0" err="1"/>
              <a:t>Spezialanlässen</a:t>
            </a:r>
            <a:r>
              <a:rPr lang="en-US" sz="1600" dirty="0"/>
              <a:t> </a:t>
            </a:r>
            <a:r>
              <a:rPr lang="en-US" sz="1600" dirty="0" err="1"/>
              <a:t>wie</a:t>
            </a:r>
            <a:r>
              <a:rPr lang="en-US" sz="1600" dirty="0"/>
              <a:t> “</a:t>
            </a:r>
            <a:r>
              <a:rPr lang="en-US" sz="1600" dirty="0" err="1"/>
              <a:t>Spass</a:t>
            </a:r>
            <a:r>
              <a:rPr lang="en-US" sz="1600" dirty="0"/>
              <a:t> in der Halle” </a:t>
            </a:r>
            <a:r>
              <a:rPr lang="en-US" sz="1600" dirty="0" err="1"/>
              <a:t>oder</a:t>
            </a:r>
            <a:r>
              <a:rPr lang="en-US" sz="1600" dirty="0"/>
              <a:t>…….</a:t>
            </a:r>
          </a:p>
          <a:p>
            <a:endParaRPr lang="en-US" sz="1600" dirty="0"/>
          </a:p>
          <a:p>
            <a:pPr marL="361348" lvl="1" indent="-36134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CH" sz="1600" b="1" dirty="0"/>
              <a:t>Der Elternrat hat keinen Einfluss auf die organisatorischen oder pädagogischen Themen in der Schule.</a:t>
            </a:r>
          </a:p>
          <a:p>
            <a:pPr marL="361348" lvl="1" indent="-361348" defTabSz="963595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de-CH" sz="1600" b="1" dirty="0">
              <a:solidFill>
                <a:srgbClr val="FF0000"/>
              </a:solidFill>
            </a:endParaRPr>
          </a:p>
          <a:p>
            <a:pPr marL="361348" lvl="1" indent="-36134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sz="1600" b="1" dirty="0"/>
          </a:p>
          <a:p>
            <a:pPr marL="361348" lvl="1" indent="-36134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sz="1600" dirty="0"/>
          </a:p>
          <a:p>
            <a:endParaRPr lang="en-US" sz="1600" dirty="0"/>
          </a:p>
          <a:p>
            <a:endParaRPr lang="en-US" sz="1600" dirty="0"/>
          </a:p>
          <a:p>
            <a:pPr marL="1773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EBF3-AF0D-45F2-94DD-53C4B8440B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39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defTabSz="963595">
              <a:defRPr/>
            </a:pPr>
            <a:r>
              <a:rPr lang="de-CH" sz="1600" b="1" dirty="0"/>
              <a:t>Was macht der Elternrat, resp. welche Aufgaben resp. Funktionen übernimmt der Elternrat?</a:t>
            </a:r>
          </a:p>
          <a:p>
            <a:pPr marL="180674" indent="-180674">
              <a:buFontTx/>
              <a:buChar char="-"/>
            </a:pPr>
            <a:r>
              <a:rPr lang="en-US" sz="1600" dirty="0" err="1"/>
              <a:t>Stellt</a:t>
            </a:r>
            <a:r>
              <a:rPr lang="en-US" sz="1600" dirty="0"/>
              <a:t> das Wohl des </a:t>
            </a:r>
            <a:r>
              <a:rPr lang="en-US" sz="1600" dirty="0" err="1"/>
              <a:t>Kindes</a:t>
            </a:r>
            <a:r>
              <a:rPr lang="en-US" sz="1600" dirty="0"/>
              <a:t> in das </a:t>
            </a:r>
            <a:r>
              <a:rPr lang="en-US" sz="1600" dirty="0" err="1"/>
              <a:t>Zentrum</a:t>
            </a:r>
            <a:endParaRPr lang="en-US" sz="1600" dirty="0"/>
          </a:p>
          <a:p>
            <a:pPr marL="180674" indent="-180674">
              <a:buFontTx/>
              <a:buChar char="-"/>
            </a:pPr>
            <a:r>
              <a:rPr lang="en-US" sz="1600" dirty="0" err="1"/>
              <a:t>Pflegt</a:t>
            </a:r>
            <a:r>
              <a:rPr lang="en-US" sz="1600" dirty="0"/>
              <a:t> den </a:t>
            </a:r>
            <a:r>
              <a:rPr lang="en-US" sz="1600" dirty="0" err="1"/>
              <a:t>Erfahrungs</a:t>
            </a:r>
            <a:r>
              <a:rPr lang="en-US" sz="1600" dirty="0"/>
              <a:t>- und </a:t>
            </a:r>
            <a:r>
              <a:rPr lang="en-US" sz="1600" dirty="0" err="1"/>
              <a:t>Informationsaustausch</a:t>
            </a:r>
            <a:r>
              <a:rPr lang="en-US" sz="1600" dirty="0"/>
              <a:t> </a:t>
            </a:r>
            <a:r>
              <a:rPr lang="en-US" sz="1600" dirty="0" err="1"/>
              <a:t>zwischen</a:t>
            </a:r>
            <a:r>
              <a:rPr lang="en-US" sz="1600" dirty="0"/>
              <a:t> den </a:t>
            </a:r>
            <a:r>
              <a:rPr lang="en-US" sz="1600" dirty="0" err="1"/>
              <a:t>Eltern</a:t>
            </a:r>
            <a:r>
              <a:rPr lang="en-US" sz="1600" dirty="0"/>
              <a:t> und der Schule</a:t>
            </a:r>
          </a:p>
          <a:p>
            <a:pPr marL="180674" indent="-180674">
              <a:buFontTx/>
              <a:buChar char="-"/>
            </a:pPr>
            <a:r>
              <a:rPr lang="en-US" sz="1600" dirty="0" err="1"/>
              <a:t>Vertritt</a:t>
            </a:r>
            <a:r>
              <a:rPr lang="en-US" sz="1600" dirty="0"/>
              <a:t> </a:t>
            </a:r>
            <a:r>
              <a:rPr lang="en-US" sz="1600" dirty="0" err="1"/>
              <a:t>elterliche</a:t>
            </a:r>
            <a:r>
              <a:rPr lang="en-US" sz="1600" dirty="0"/>
              <a:t> </a:t>
            </a:r>
            <a:r>
              <a:rPr lang="en-US" sz="1600" dirty="0" err="1"/>
              <a:t>Anliegen</a:t>
            </a:r>
            <a:r>
              <a:rPr lang="en-US" sz="1600" dirty="0"/>
              <a:t> </a:t>
            </a:r>
          </a:p>
          <a:p>
            <a:pPr marL="180674" indent="-180674">
              <a:buFontTx/>
              <a:buChar char="-"/>
            </a:pPr>
            <a:r>
              <a:rPr lang="en-US" sz="1600" dirty="0" err="1"/>
              <a:t>Fördert</a:t>
            </a:r>
            <a:r>
              <a:rPr lang="en-US" sz="1600" dirty="0"/>
              <a:t> die </a:t>
            </a:r>
            <a:r>
              <a:rPr lang="en-US" sz="1600" dirty="0" err="1"/>
              <a:t>Weiterbildung</a:t>
            </a:r>
            <a:r>
              <a:rPr lang="en-US" sz="1600" dirty="0"/>
              <a:t> der </a:t>
            </a:r>
            <a:r>
              <a:rPr lang="en-US" sz="1600" dirty="0" err="1"/>
              <a:t>Erziehungsberechtigten</a:t>
            </a:r>
            <a:r>
              <a:rPr lang="en-US" sz="1600" dirty="0"/>
              <a:t>, z. b. den </a:t>
            </a:r>
            <a:r>
              <a:rPr lang="en-US" sz="1600" dirty="0" err="1"/>
              <a:t>Elternbildungsmorgen</a:t>
            </a:r>
            <a:r>
              <a:rPr lang="en-US" sz="1600" dirty="0"/>
              <a:t>, </a:t>
            </a:r>
            <a:r>
              <a:rPr lang="en-US" sz="1600" dirty="0" err="1"/>
              <a:t>Weiterbildung</a:t>
            </a:r>
            <a:r>
              <a:rPr lang="en-US" sz="1600" dirty="0"/>
              <a:t> </a:t>
            </a:r>
            <a:r>
              <a:rPr lang="en-US" sz="1600" dirty="0" err="1"/>
              <a:t>zu</a:t>
            </a:r>
            <a:r>
              <a:rPr lang="en-US" sz="1600" dirty="0"/>
              <a:t> Mobbing etc. </a:t>
            </a:r>
          </a:p>
          <a:p>
            <a:pPr marL="180674" indent="-180674">
              <a:buFontTx/>
              <a:buChar char="-"/>
            </a:pPr>
            <a:r>
              <a:rPr lang="en-US" sz="1600" dirty="0" err="1"/>
              <a:t>Wirkt</a:t>
            </a:r>
            <a:r>
              <a:rPr lang="en-US" sz="1600" dirty="0"/>
              <a:t> </a:t>
            </a:r>
            <a:r>
              <a:rPr lang="en-US" sz="1600" dirty="0" err="1"/>
              <a:t>bei</a:t>
            </a:r>
            <a:r>
              <a:rPr lang="en-US" sz="1600" dirty="0"/>
              <a:t> </a:t>
            </a:r>
            <a:r>
              <a:rPr lang="en-US" sz="1600" dirty="0" err="1"/>
              <a:t>elterlichen</a:t>
            </a:r>
            <a:r>
              <a:rPr lang="en-US" sz="1600" dirty="0"/>
              <a:t> </a:t>
            </a:r>
            <a:r>
              <a:rPr lang="en-US" sz="1600" dirty="0" err="1"/>
              <a:t>gemeinsamen</a:t>
            </a:r>
            <a:r>
              <a:rPr lang="en-US" sz="1600" dirty="0"/>
              <a:t> </a:t>
            </a:r>
            <a:r>
              <a:rPr lang="en-US" sz="1600" dirty="0" err="1"/>
              <a:t>Projekt</a:t>
            </a:r>
            <a:r>
              <a:rPr lang="en-US" sz="1600" dirty="0"/>
              <a:t> und </a:t>
            </a:r>
            <a:r>
              <a:rPr lang="en-US" sz="1600" dirty="0" err="1"/>
              <a:t>Anlässen</a:t>
            </a:r>
            <a:r>
              <a:rPr lang="en-US" sz="1600" dirty="0"/>
              <a:t> </a:t>
            </a:r>
            <a:r>
              <a:rPr lang="en-US" sz="1600" dirty="0" err="1"/>
              <a:t>mit</a:t>
            </a:r>
            <a:endParaRPr lang="en-US" sz="1600" dirty="0"/>
          </a:p>
          <a:p>
            <a:pPr marL="180674" indent="-180674">
              <a:buFontTx/>
              <a:buChar char="-"/>
            </a:pPr>
            <a:r>
              <a:rPr lang="en-US" sz="1600" dirty="0" err="1"/>
              <a:t>Trifft</a:t>
            </a:r>
            <a:r>
              <a:rPr lang="en-US" sz="1600" dirty="0"/>
              <a:t> </a:t>
            </a:r>
            <a:r>
              <a:rPr lang="en-US" sz="1600" dirty="0" err="1"/>
              <a:t>sich</a:t>
            </a:r>
            <a:r>
              <a:rPr lang="en-US" sz="1600" dirty="0"/>
              <a:t> 4 mal </a:t>
            </a:r>
            <a:r>
              <a:rPr lang="en-US" sz="1600" dirty="0" err="1"/>
              <a:t>jährlich</a:t>
            </a:r>
            <a:r>
              <a:rPr lang="en-US" sz="1600" dirty="0"/>
              <a:t> </a:t>
            </a:r>
            <a:r>
              <a:rPr lang="en-US" sz="1600" dirty="0" err="1"/>
              <a:t>zu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Sitzung</a:t>
            </a:r>
            <a:r>
              <a:rPr lang="en-US" sz="1600" dirty="0"/>
              <a:t> (abends) und </a:t>
            </a:r>
            <a:r>
              <a:rPr lang="en-US" sz="1600" dirty="0" err="1"/>
              <a:t>pflegt</a:t>
            </a:r>
            <a:r>
              <a:rPr lang="en-US" sz="1600" dirty="0"/>
              <a:t> </a:t>
            </a:r>
            <a:r>
              <a:rPr lang="en-US" sz="1600" dirty="0" err="1"/>
              <a:t>individuell</a:t>
            </a:r>
            <a:r>
              <a:rPr lang="en-US" sz="1600" dirty="0"/>
              <a:t> den </a:t>
            </a:r>
            <a:r>
              <a:rPr lang="en-US" sz="1600" dirty="0" err="1"/>
              <a:t>Austausch</a:t>
            </a:r>
            <a:r>
              <a:rPr lang="en-US" sz="1600" dirty="0"/>
              <a:t> </a:t>
            </a:r>
            <a:r>
              <a:rPr lang="en-US" sz="1600" dirty="0" err="1"/>
              <a:t>zur</a:t>
            </a:r>
            <a:r>
              <a:rPr lang="en-US" sz="1600" dirty="0"/>
              <a:t> </a:t>
            </a:r>
            <a:r>
              <a:rPr lang="en-US" sz="1600" dirty="0" err="1"/>
              <a:t>Klassenlehrperson</a:t>
            </a:r>
            <a:endParaRPr lang="en-US" sz="1600" dirty="0"/>
          </a:p>
          <a:p>
            <a:pPr marL="358002" lvl="1" indent="-180674">
              <a:buFontTx/>
              <a:buChar char="-"/>
            </a:pPr>
            <a:r>
              <a:rPr lang="en-US" sz="1600" dirty="0" err="1"/>
              <a:t>Kurz</a:t>
            </a:r>
            <a:r>
              <a:rPr lang="en-US" sz="1600" dirty="0"/>
              <a:t> </a:t>
            </a:r>
            <a:r>
              <a:rPr lang="en-US" sz="1600" dirty="0" err="1"/>
              <a:t>gesagt</a:t>
            </a:r>
            <a:r>
              <a:rPr lang="en-US" sz="1600" dirty="0"/>
              <a:t>; </a:t>
            </a:r>
            <a:r>
              <a:rPr lang="en-US" sz="1600" dirty="0" err="1"/>
              <a:t>unterstützt</a:t>
            </a:r>
            <a:r>
              <a:rPr lang="en-US" sz="1600" dirty="0"/>
              <a:t> die </a:t>
            </a:r>
            <a:r>
              <a:rPr lang="en-US" sz="1600" dirty="0" err="1"/>
              <a:t>Klassenlehrperson</a:t>
            </a:r>
            <a:r>
              <a:rPr lang="en-US" sz="1600" dirty="0"/>
              <a:t> </a:t>
            </a:r>
            <a:r>
              <a:rPr lang="en-US" sz="1600" dirty="0" err="1"/>
              <a:t>bei</a:t>
            </a:r>
            <a:r>
              <a:rPr lang="en-US" sz="1600" dirty="0"/>
              <a:t> </a:t>
            </a:r>
            <a:r>
              <a:rPr lang="en-US" sz="1600" dirty="0" err="1"/>
              <a:t>Anlässen</a:t>
            </a:r>
            <a:r>
              <a:rPr lang="en-US" sz="1600" dirty="0"/>
              <a:t> und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/>
              <a:t>gleichzeitig</a:t>
            </a:r>
            <a:r>
              <a:rPr lang="en-US" sz="1600" dirty="0"/>
              <a:t> das </a:t>
            </a:r>
            <a:r>
              <a:rPr lang="en-US" sz="1600" dirty="0" err="1"/>
              <a:t>Bindeglied</a:t>
            </a:r>
            <a:r>
              <a:rPr lang="en-US" sz="1600" dirty="0"/>
              <a:t> </a:t>
            </a:r>
            <a:r>
              <a:rPr lang="en-US" sz="1600" dirty="0" err="1"/>
              <a:t>aller</a:t>
            </a:r>
            <a:r>
              <a:rPr lang="en-US" sz="1600" dirty="0"/>
              <a:t> </a:t>
            </a:r>
            <a:r>
              <a:rPr lang="en-US" sz="1600" dirty="0" err="1"/>
              <a:t>Eltern</a:t>
            </a:r>
            <a:r>
              <a:rPr lang="en-US" sz="1600" dirty="0"/>
              <a:t> der </a:t>
            </a:r>
            <a:r>
              <a:rPr lang="en-US" sz="1600" dirty="0" err="1"/>
              <a:t>Klasse</a:t>
            </a:r>
            <a:r>
              <a:rPr lang="en-US" sz="1600" dirty="0"/>
              <a:t> </a:t>
            </a:r>
            <a:r>
              <a:rPr lang="en-US" sz="1600" dirty="0" err="1"/>
              <a:t>zur</a:t>
            </a:r>
            <a:r>
              <a:rPr lang="en-US" sz="1600" dirty="0"/>
              <a:t> Schule</a:t>
            </a:r>
          </a:p>
          <a:p>
            <a:pPr marL="177328" lvl="1"/>
            <a:endParaRPr lang="en-US" sz="1600" dirty="0"/>
          </a:p>
          <a:p>
            <a:pPr marL="361348" lvl="1" indent="-361348" defTabSz="963595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CH" sz="1600" b="1" dirty="0">
                <a:solidFill>
                  <a:srgbClr val="FF0000"/>
                </a:solidFill>
              </a:rPr>
              <a:t>Struktur &amp; Organisation</a:t>
            </a:r>
            <a:endParaRPr lang="de-CH" sz="1600" dirty="0"/>
          </a:p>
          <a:p>
            <a:pPr marL="361348" lvl="1" indent="-361348" defTabSz="963595">
              <a:lnSpc>
                <a:spcPct val="150000"/>
              </a:lnSpc>
              <a:buClr>
                <a:schemeClr val="accent2"/>
              </a:buClr>
              <a:buFont typeface="Courier New" charset="0"/>
              <a:buChar char="o"/>
              <a:defRPr/>
            </a:pPr>
            <a:r>
              <a:rPr lang="de-CH" sz="1600" dirty="0"/>
              <a:t>Pro Klasse wird jährlich am Elternabend nach Kindergartenstart ein/e Elternratsdelegierte gewählt. Alle Elterndelegierten zusammen bilden den Elternrat. </a:t>
            </a:r>
            <a:br>
              <a:rPr lang="de-CH" sz="1600" dirty="0"/>
            </a:br>
            <a:r>
              <a:rPr lang="de-CH" sz="1600" dirty="0"/>
              <a:t>Der Elternrat wird von einem Vorstand geleitet. </a:t>
            </a:r>
          </a:p>
          <a:p>
            <a:pPr marL="177328" lvl="1"/>
            <a:endParaRPr lang="en-US" sz="1600" dirty="0"/>
          </a:p>
          <a:p>
            <a:pPr marL="361348" lvl="1" indent="-36134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CH" sz="1600" b="1" dirty="0"/>
              <a:t>Jede/r Elternratsdelegierte übernimmt ein Ressort </a:t>
            </a:r>
          </a:p>
          <a:p>
            <a:pPr marL="180674" indent="-180674">
              <a:buFontTx/>
              <a:buChar char="-"/>
            </a:pPr>
            <a:r>
              <a:rPr lang="en-US" sz="1600" dirty="0" err="1"/>
              <a:t>Zusätzlich</a:t>
            </a:r>
            <a:r>
              <a:rPr lang="en-US" sz="1600" dirty="0"/>
              <a:t> </a:t>
            </a:r>
            <a:r>
              <a:rPr lang="en-US" sz="1600" dirty="0" err="1"/>
              <a:t>übernimmt</a:t>
            </a:r>
            <a:r>
              <a:rPr lang="en-US" sz="1600" dirty="0"/>
              <a:t> </a:t>
            </a:r>
            <a:r>
              <a:rPr lang="en-US" sz="1600" dirty="0" err="1"/>
              <a:t>jede</a:t>
            </a:r>
            <a:r>
              <a:rPr lang="en-US" sz="1600" dirty="0"/>
              <a:t>/r </a:t>
            </a:r>
            <a:r>
              <a:rPr lang="en-US" sz="1600" dirty="0" err="1"/>
              <a:t>Elternratsdelegierte</a:t>
            </a:r>
            <a:r>
              <a:rPr lang="en-US" sz="1600" dirty="0"/>
              <a:t> </a:t>
            </a:r>
            <a:r>
              <a:rPr lang="en-US" sz="1600" dirty="0" err="1"/>
              <a:t>ein</a:t>
            </a:r>
            <a:r>
              <a:rPr lang="en-US" sz="1600" dirty="0"/>
              <a:t> </a:t>
            </a:r>
            <a:r>
              <a:rPr lang="en-US" sz="1600" dirty="0" err="1"/>
              <a:t>Ressort</a:t>
            </a:r>
            <a:r>
              <a:rPr lang="en-US" sz="1600" dirty="0"/>
              <a:t> </a:t>
            </a:r>
            <a:r>
              <a:rPr lang="en-US" sz="1600" dirty="0" err="1"/>
              <a:t>wie</a:t>
            </a:r>
            <a:r>
              <a:rPr lang="en-US" sz="1600" dirty="0"/>
              <a:t> z. B. das </a:t>
            </a:r>
            <a:r>
              <a:rPr lang="en-US" sz="1600" dirty="0" err="1"/>
              <a:t>Organisieren</a:t>
            </a:r>
            <a:r>
              <a:rPr lang="en-US" sz="1600" dirty="0"/>
              <a:t> des </a:t>
            </a:r>
            <a:r>
              <a:rPr lang="en-US" sz="1600" dirty="0" err="1"/>
              <a:t>Schulstartfestes</a:t>
            </a:r>
            <a:r>
              <a:rPr lang="en-US" sz="1600" dirty="0"/>
              <a:t>, </a:t>
            </a:r>
            <a:r>
              <a:rPr lang="en-US" sz="1600" dirty="0" err="1"/>
              <a:t>oder</a:t>
            </a:r>
            <a:r>
              <a:rPr lang="en-US" sz="1600" dirty="0"/>
              <a:t> </a:t>
            </a:r>
            <a:r>
              <a:rPr lang="en-US" sz="1600" dirty="0" err="1"/>
              <a:t>Organisieren</a:t>
            </a:r>
            <a:r>
              <a:rPr lang="en-US" sz="1600" dirty="0"/>
              <a:t> des </a:t>
            </a:r>
            <a:r>
              <a:rPr lang="en-US" sz="1600" dirty="0" err="1"/>
              <a:t>Räbenliechtliumzuges</a:t>
            </a:r>
            <a:r>
              <a:rPr lang="en-US" sz="1600" dirty="0"/>
              <a:t>, </a:t>
            </a:r>
            <a:r>
              <a:rPr lang="en-US" sz="1600" dirty="0" err="1"/>
              <a:t>durchführen</a:t>
            </a:r>
            <a:r>
              <a:rPr lang="en-US" sz="1600" dirty="0"/>
              <a:t> von </a:t>
            </a:r>
            <a:r>
              <a:rPr lang="en-US" sz="1600" dirty="0" err="1"/>
              <a:t>Spezialanlässen</a:t>
            </a:r>
            <a:r>
              <a:rPr lang="en-US" sz="1600" dirty="0"/>
              <a:t> </a:t>
            </a:r>
            <a:r>
              <a:rPr lang="en-US" sz="1600" dirty="0" err="1"/>
              <a:t>wie</a:t>
            </a:r>
            <a:r>
              <a:rPr lang="en-US" sz="1600" dirty="0"/>
              <a:t> “</a:t>
            </a:r>
            <a:r>
              <a:rPr lang="en-US" sz="1600" dirty="0" err="1"/>
              <a:t>Spass</a:t>
            </a:r>
            <a:r>
              <a:rPr lang="en-US" sz="1600" dirty="0"/>
              <a:t> in der Halle” </a:t>
            </a:r>
            <a:r>
              <a:rPr lang="en-US" sz="1600" dirty="0" err="1"/>
              <a:t>oder</a:t>
            </a:r>
            <a:r>
              <a:rPr lang="en-US" sz="1600" dirty="0"/>
              <a:t>…….</a:t>
            </a:r>
          </a:p>
          <a:p>
            <a:endParaRPr lang="en-US" sz="1600" dirty="0"/>
          </a:p>
          <a:p>
            <a:pPr marL="361348" lvl="1" indent="-36134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CH" sz="1600" b="1" dirty="0"/>
              <a:t>Der Elternrat hat keinen Einfluss auf die organisatorischen oder pädagogischen Themen in der Schule.</a:t>
            </a:r>
          </a:p>
          <a:p>
            <a:pPr marL="361348" lvl="1" indent="-361348" defTabSz="963595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de-CH" sz="1600" b="1" dirty="0">
              <a:solidFill>
                <a:srgbClr val="FF0000"/>
              </a:solidFill>
            </a:endParaRPr>
          </a:p>
          <a:p>
            <a:pPr marL="361348" lvl="1" indent="-36134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sz="1600" b="1" dirty="0"/>
          </a:p>
          <a:p>
            <a:pPr marL="361348" lvl="1" indent="-36134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sz="1600" dirty="0"/>
          </a:p>
          <a:p>
            <a:endParaRPr lang="en-US" sz="1600" dirty="0"/>
          </a:p>
          <a:p>
            <a:endParaRPr lang="en-US" sz="1600" dirty="0"/>
          </a:p>
          <a:p>
            <a:pPr marL="1773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EBF3-AF0D-45F2-94DD-53C4B8440B7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92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defTabSz="963595">
              <a:defRPr/>
            </a:pPr>
            <a:r>
              <a:rPr lang="de-CH" sz="1600" b="1" dirty="0"/>
              <a:t>Welche Ressort gibt es im Elternrat?</a:t>
            </a:r>
          </a:p>
          <a:p>
            <a:pPr marL="0" lvl="1" indent="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de-DE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 Unicode MS"/>
                <a:cs typeface="Arial Unicode MS"/>
              </a:rPr>
              <a:t>Präsidium</a:t>
            </a:r>
            <a:endParaRPr lang="de-CH" sz="2000" dirty="0">
              <a:ea typeface="+mn-ea"/>
              <a:cs typeface="+mn-cs"/>
            </a:endParaRPr>
          </a:p>
          <a:p>
            <a:r>
              <a:rPr lang="de-DE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Arial Unicode MS"/>
                <a:cs typeface="Arial Unicode MS"/>
              </a:rPr>
              <a:t>Vizepräsidium</a:t>
            </a:r>
          </a:p>
          <a:p>
            <a:r>
              <a:rPr lang="de-DE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Arial Unicode MS"/>
                <a:cs typeface="Arial Unicode MS"/>
              </a:rPr>
              <a:t>Administration inkl. Protokoll und </a:t>
            </a:r>
            <a:r>
              <a:rPr lang="de-DE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 Unicode MS"/>
                <a:cs typeface="Arial Unicode MS"/>
              </a:rPr>
              <a:t>Homepage aktualisieren</a:t>
            </a:r>
            <a:endParaRPr lang="de-CH" sz="20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45720"/>
            <a:r>
              <a:rPr lang="de-DE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Arial Unicode MS"/>
                <a:cs typeface="Arial Unicode MS"/>
              </a:rPr>
              <a:t>Elternbildung-Morgen</a:t>
            </a:r>
            <a:endParaRPr lang="de-CH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274320"/>
            <a:r>
              <a:rPr lang="de-CH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 </a:t>
            </a:r>
            <a:r>
              <a:rPr lang="de-DE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Arial Unicode MS"/>
                <a:cs typeface="Arial Unicode MS"/>
              </a:rPr>
              <a:t>Mobbing / Cybermobbing</a:t>
            </a:r>
            <a:endParaRPr lang="de-CH" sz="1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274320"/>
            <a:r>
              <a:rPr lang="de-CH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 </a:t>
            </a:r>
            <a:r>
              <a:rPr lang="de-DE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Arial Unicode MS"/>
                <a:cs typeface="Arial Unicode MS"/>
              </a:rPr>
              <a:t>Sexuelle Übergriffe </a:t>
            </a:r>
          </a:p>
          <a:p>
            <a:pPr marL="274320"/>
            <a:r>
              <a:rPr lang="de-DE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 Unicode MS"/>
                <a:cs typeface="Arial Unicode MS"/>
              </a:rPr>
              <a:t>Schulanlässe (Schulstartfest)</a:t>
            </a:r>
            <a:endParaRPr lang="de-DE" sz="1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entury Gothic" panose="020B0502020202020204" pitchFamily="34" charset="0"/>
              <a:ea typeface="Arial Unicode MS"/>
              <a:cs typeface="Arial Unicode MS"/>
            </a:endParaRPr>
          </a:p>
          <a:p>
            <a:pPr marL="45720"/>
            <a:r>
              <a:rPr lang="de-DE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Arial Unicode MS"/>
                <a:cs typeface="Arial Unicode MS"/>
              </a:rPr>
              <a:t>Schulanlässe</a:t>
            </a:r>
            <a:r>
              <a:rPr lang="de-DE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 Unicode MS"/>
                <a:cs typeface="Arial Unicode MS"/>
              </a:rPr>
              <a:t>(</a:t>
            </a:r>
            <a:r>
              <a:rPr lang="de-DE" sz="18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 Unicode MS"/>
                <a:cs typeface="Arial Unicode MS"/>
              </a:rPr>
              <a:t>Räbeliechtli</a:t>
            </a:r>
            <a:r>
              <a:rPr lang="de-DE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 Unicode MS"/>
                <a:cs typeface="Arial Unicode MS"/>
              </a:rPr>
              <a:t>)</a:t>
            </a:r>
          </a:p>
          <a:p>
            <a:pPr marL="45720"/>
            <a:r>
              <a:rPr lang="it-IT" sz="18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 Unicode MS"/>
                <a:cs typeface="Arial Unicode MS"/>
              </a:rPr>
              <a:t>Blickpunkt</a:t>
            </a:r>
            <a:endParaRPr lang="de-DE" sz="1800" dirty="0">
              <a:solidFill>
                <a:srgbClr val="000000"/>
              </a:solidFill>
              <a:latin typeface="Century Gothic" panose="020B0502020202020204" pitchFamily="34" charset="0"/>
              <a:ea typeface="Arial Unicode MS"/>
              <a:cs typeface="Arial Unicode MS"/>
            </a:endParaRPr>
          </a:p>
          <a:p>
            <a:pPr marL="45720"/>
            <a:r>
              <a:rPr lang="de-DE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 Unicode MS"/>
                <a:cs typeface="Arial Unicode MS"/>
              </a:rPr>
              <a:t>Sicherheit auf dem Schulweg</a:t>
            </a:r>
          </a:p>
          <a:p>
            <a:pPr marL="45720"/>
            <a:r>
              <a:rPr lang="de-DE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 Unicode MS"/>
                <a:cs typeface="Arial Unicode MS"/>
              </a:rPr>
              <a:t>Spezialprojekte (wie z. B. </a:t>
            </a:r>
            <a:r>
              <a:rPr lang="de-DE" sz="18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 Unicode MS"/>
                <a:cs typeface="Arial Unicode MS"/>
              </a:rPr>
              <a:t>Bikecontrol</a:t>
            </a:r>
            <a:r>
              <a:rPr lang="de-DE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 Unicode MS"/>
                <a:cs typeface="Arial Unicode MS"/>
              </a:rPr>
              <a:t>, Pumptrack, </a:t>
            </a:r>
            <a:r>
              <a:rPr lang="de-DE" sz="18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 Unicode MS"/>
                <a:cs typeface="Arial Unicode MS"/>
              </a:rPr>
              <a:t>Spass</a:t>
            </a:r>
            <a:r>
              <a:rPr lang="de-DE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Arial Unicode MS"/>
                <a:cs typeface="Arial Unicode MS"/>
              </a:rPr>
              <a:t> in der Halle etc.)</a:t>
            </a:r>
            <a:endParaRPr lang="de-CH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0" lvl="1" indent="0" defTabSz="963595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endParaRPr lang="de-CH" sz="1600" b="1" dirty="0">
              <a:solidFill>
                <a:srgbClr val="FF0000"/>
              </a:solidFill>
            </a:endParaRPr>
          </a:p>
          <a:p>
            <a:pPr marL="361348" marR="0" lvl="1" indent="-361348" algn="l" defTabSz="914400" rtl="0" eaLnBrk="1" fontAlgn="base" latinLnBrk="0" hangingPunct="1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1600" b="1" dirty="0"/>
              <a:t>Der Elternrat hat keinen Einfluss auf die organisatorischen oder pädagogischen Themen in der Schule.</a:t>
            </a:r>
          </a:p>
          <a:p>
            <a:pPr marL="0" lvl="1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</a:pPr>
            <a:endParaRPr lang="de-CH" sz="1600" b="1" dirty="0"/>
          </a:p>
          <a:p>
            <a:pPr marL="361348" lvl="1" indent="-36134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361348" lvl="1" indent="-36134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CH" sz="1600" b="1" dirty="0"/>
              <a:t>Habe ich Ihr Interesse geweckt?</a:t>
            </a:r>
          </a:p>
          <a:p>
            <a:pPr marL="361348" lvl="1" indent="-361348" defTabSz="963595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 err="1"/>
              <a:t>Ihrem</a:t>
            </a:r>
            <a:r>
              <a:rPr lang="en-US" sz="1600" dirty="0"/>
              <a:t> Engagement </a:t>
            </a:r>
            <a:r>
              <a:rPr lang="en-US" sz="1600" dirty="0" err="1"/>
              <a:t>erhalten</a:t>
            </a:r>
            <a:r>
              <a:rPr lang="en-US" sz="1600" dirty="0"/>
              <a:t> </a:t>
            </a:r>
            <a:r>
              <a:rPr lang="en-US" sz="1600" dirty="0" err="1"/>
              <a:t>Sie</a:t>
            </a:r>
            <a:r>
              <a:rPr lang="en-US" sz="1600" dirty="0"/>
              <a:t> </a:t>
            </a:r>
            <a:r>
              <a:rPr lang="en-US" sz="1600" dirty="0" err="1"/>
              <a:t>Einblick</a:t>
            </a:r>
            <a:r>
              <a:rPr lang="en-US" sz="1600" dirty="0"/>
              <a:t> in die </a:t>
            </a:r>
            <a:r>
              <a:rPr lang="en-US" sz="1600" dirty="0" err="1"/>
              <a:t>Schule</a:t>
            </a:r>
            <a:r>
              <a:rPr lang="en-US" sz="1600" dirty="0"/>
              <a:t>, </a:t>
            </a:r>
            <a:r>
              <a:rPr lang="en-US" sz="1600" dirty="0" err="1"/>
              <a:t>vernetzen</a:t>
            </a:r>
            <a:r>
              <a:rPr lang="en-US" sz="1600" dirty="0"/>
              <a:t> </a:t>
            </a:r>
            <a:r>
              <a:rPr lang="en-US" sz="1600" dirty="0" err="1"/>
              <a:t>sich</a:t>
            </a:r>
            <a:r>
              <a:rPr lang="en-US" sz="1600" dirty="0"/>
              <a:t>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 err="1"/>
              <a:t>anderen</a:t>
            </a:r>
            <a:r>
              <a:rPr lang="en-US" sz="1600" dirty="0"/>
              <a:t> </a:t>
            </a:r>
            <a:r>
              <a:rPr lang="en-US" sz="1600" dirty="0" err="1"/>
              <a:t>Eltern</a:t>
            </a:r>
            <a:r>
              <a:rPr lang="en-US" sz="1600" dirty="0"/>
              <a:t>. Sie </a:t>
            </a:r>
            <a:r>
              <a:rPr lang="en-US" sz="1600" dirty="0" err="1"/>
              <a:t>bringen</a:t>
            </a:r>
            <a:r>
              <a:rPr lang="en-US" sz="1600" dirty="0"/>
              <a:t> </a:t>
            </a:r>
            <a:r>
              <a:rPr lang="en-US" sz="1600" dirty="0" err="1"/>
              <a:t>Ihre</a:t>
            </a:r>
            <a:r>
              <a:rPr lang="en-US" sz="1600" dirty="0"/>
              <a:t> </a:t>
            </a:r>
            <a:r>
              <a:rPr lang="en-US" sz="1600" dirty="0" err="1"/>
              <a:t>Anregungen</a:t>
            </a:r>
            <a:r>
              <a:rPr lang="en-US" sz="1600" dirty="0"/>
              <a:t> </a:t>
            </a:r>
            <a:r>
              <a:rPr lang="en-US" sz="1600" dirty="0" err="1"/>
              <a:t>ein</a:t>
            </a:r>
            <a:r>
              <a:rPr lang="en-US" sz="1600" dirty="0"/>
              <a:t> und </a:t>
            </a:r>
            <a:r>
              <a:rPr lang="en-US" sz="1600" dirty="0" err="1"/>
              <a:t>leisten</a:t>
            </a:r>
            <a:r>
              <a:rPr lang="en-US" sz="1600" dirty="0"/>
              <a:t> so </a:t>
            </a:r>
            <a:r>
              <a:rPr lang="en-US" sz="1600" dirty="0" err="1"/>
              <a:t>einen</a:t>
            </a:r>
            <a:r>
              <a:rPr lang="en-US" sz="1600" dirty="0"/>
              <a:t> </a:t>
            </a:r>
            <a:r>
              <a:rPr lang="en-US" sz="1600" dirty="0" err="1"/>
              <a:t>wertvollen</a:t>
            </a:r>
            <a:r>
              <a:rPr lang="en-US" sz="1600" dirty="0"/>
              <a:t> </a:t>
            </a:r>
            <a:r>
              <a:rPr lang="en-US" sz="1600" dirty="0" err="1"/>
              <a:t>Beitrag</a:t>
            </a:r>
            <a:r>
              <a:rPr lang="en-US" sz="1600" dirty="0"/>
              <a:t> </a:t>
            </a:r>
            <a:r>
              <a:rPr lang="en-US" sz="1600" dirty="0" err="1"/>
              <a:t>zu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wertvollen</a:t>
            </a:r>
            <a:r>
              <a:rPr lang="en-US" sz="1600" dirty="0"/>
              <a:t> </a:t>
            </a:r>
            <a:r>
              <a:rPr lang="en-US" sz="1600" dirty="0" err="1"/>
              <a:t>Schulzeit</a:t>
            </a:r>
            <a:r>
              <a:rPr lang="en-US" sz="1600" dirty="0"/>
              <a:t> </a:t>
            </a:r>
            <a:r>
              <a:rPr lang="en-US" sz="1600" dirty="0" err="1"/>
              <a:t>Ihrer</a:t>
            </a:r>
            <a:r>
              <a:rPr lang="en-US" sz="1600" dirty="0"/>
              <a:t> Kinder. </a:t>
            </a:r>
            <a:endParaRPr lang="de-CH" sz="1600" b="1" dirty="0"/>
          </a:p>
          <a:p>
            <a:pPr marL="552059" lvl="2" indent="-36134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CH" sz="1600" dirty="0"/>
              <a:t>Zögern Sie nicht und stellen sich am Elternabend nach den Sommerferien zur Wahl – wir freuen uns auf Sie</a:t>
            </a:r>
            <a:r>
              <a:rPr lang="de-CH" sz="1600" dirty="0">
                <a:sym typeface="Wingdings" panose="05000000000000000000" pitchFamily="2" charset="2"/>
              </a:rPr>
              <a:t></a:t>
            </a:r>
            <a:endParaRPr lang="de-CH" sz="1600" dirty="0"/>
          </a:p>
          <a:p>
            <a:endParaRPr lang="en-US" sz="1600" dirty="0"/>
          </a:p>
          <a:p>
            <a:endParaRPr lang="en-US" sz="1600" dirty="0"/>
          </a:p>
          <a:p>
            <a:pPr marL="177328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EBF3-AF0D-45F2-94DD-53C4B8440B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8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Freeform 95"/>
          <p:cNvSpPr>
            <a:spLocks/>
          </p:cNvSpPr>
          <p:nvPr userDrawn="1"/>
        </p:nvSpPr>
        <p:spPr bwMode="invGray">
          <a:xfrm>
            <a:off x="1447800" y="0"/>
            <a:ext cx="7696200" cy="6858000"/>
          </a:xfrm>
          <a:custGeom>
            <a:avLst/>
            <a:gdLst/>
            <a:ahLst/>
            <a:cxnLst>
              <a:cxn ang="0">
                <a:pos x="0" y="4320"/>
              </a:cxn>
              <a:cxn ang="0">
                <a:pos x="0" y="0"/>
              </a:cxn>
              <a:cxn ang="0">
                <a:pos x="4848" y="0"/>
              </a:cxn>
              <a:cxn ang="0">
                <a:pos x="4848" y="4320"/>
              </a:cxn>
              <a:cxn ang="0">
                <a:pos x="4608" y="4320"/>
              </a:cxn>
              <a:cxn ang="0">
                <a:pos x="4608" y="1344"/>
              </a:cxn>
              <a:cxn ang="0">
                <a:pos x="2880" y="1344"/>
              </a:cxn>
              <a:cxn ang="0">
                <a:pos x="2880" y="4320"/>
              </a:cxn>
              <a:cxn ang="0">
                <a:pos x="0" y="4320"/>
              </a:cxn>
            </a:cxnLst>
            <a:rect l="0" t="0" r="r" b="b"/>
            <a:pathLst>
              <a:path w="4848" h="4320">
                <a:moveTo>
                  <a:pt x="0" y="4320"/>
                </a:moveTo>
                <a:lnTo>
                  <a:pt x="0" y="0"/>
                </a:lnTo>
                <a:lnTo>
                  <a:pt x="4848" y="0"/>
                </a:lnTo>
                <a:lnTo>
                  <a:pt x="4848" y="4320"/>
                </a:lnTo>
                <a:lnTo>
                  <a:pt x="4608" y="4320"/>
                </a:lnTo>
                <a:lnTo>
                  <a:pt x="4608" y="1344"/>
                </a:lnTo>
                <a:lnTo>
                  <a:pt x="2880" y="1344"/>
                </a:lnTo>
                <a:lnTo>
                  <a:pt x="2880" y="4320"/>
                </a:lnTo>
                <a:lnTo>
                  <a:pt x="0" y="4320"/>
                </a:lnTo>
                <a:close/>
              </a:path>
            </a:pathLst>
          </a:custGeom>
          <a:solidFill>
            <a:srgbClr val="0070C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533525" y="4410075"/>
            <a:ext cx="4343400" cy="1685925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1524000" y="2006600"/>
            <a:ext cx="4343400" cy="2003425"/>
          </a:xfrm>
        </p:spPr>
        <p:txBody>
          <a:bodyPr tIns="45720" bIns="45720" anchor="b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NetApp_Tow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9800" y="2438400"/>
            <a:ext cx="2752107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5382316"/>
            <a:ext cx="1450848" cy="866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62"/>
            <a:ext cx="1447800" cy="764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C9355C-EE5F-4137-B4A0-6571069B3208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00825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104775"/>
            <a:ext cx="2005012" cy="6372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04775"/>
            <a:ext cx="5862638" cy="6372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8C9E1D-0D11-4A6D-9467-BE974E9EB700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00825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9200" y="1123950"/>
            <a:ext cx="3886200" cy="5353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05D0EB6B-7491-4105-9C6A-AD924E761286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00825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123950"/>
            <a:ext cx="3886200" cy="2600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876675"/>
            <a:ext cx="3886200" cy="2600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DC950BE3-7396-44A8-960A-F53151C34006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52800" y="6600825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600" y="1123950"/>
            <a:ext cx="7924800" cy="53530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3AE74D11-50B4-4DDA-9F7E-2146CE95A35A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00825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94BE6-C349-489A-AD8E-6B5FD5B9A8A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6C247B-E0DE-49AA-9BA1-0E68F107DD3C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NetApp Confidential - Internal Use Only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123950"/>
            <a:ext cx="3886200" cy="535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2D9365-0056-4B28-A3BF-468E0FC6DC2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00825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A890F0-B6BC-411A-B450-86F914BF7631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52800" y="6600825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9D7895-6F76-44C1-B7F6-016A13D727EE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00825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F96E28-7FF5-47AC-87AA-025D96BD1BE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00825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2AB938-36D6-43D2-91F6-2B2B68235261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00825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250B98-05B2-4D6F-93D2-FDFCC3307AC8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00825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Rectangle 36"/>
          <p:cNvSpPr>
            <a:spLocks noChangeArrowheads="1"/>
          </p:cNvSpPr>
          <p:nvPr userDrawn="1"/>
        </p:nvSpPr>
        <p:spPr bwMode="hidden">
          <a:xfrm>
            <a:off x="1123950" y="6553200"/>
            <a:ext cx="8020050" cy="30480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04775"/>
            <a:ext cx="8020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fld id="{E8284F2A-A27A-4A55-9095-3C0383D54EA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23950"/>
            <a:ext cx="79248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00825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3" b="22520"/>
          <a:stretch/>
        </p:blipFill>
        <p:spPr>
          <a:xfrm>
            <a:off x="76200" y="104775"/>
            <a:ext cx="838200" cy="515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637" y="48316"/>
            <a:ext cx="940253" cy="5612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0" y="2006600"/>
            <a:ext cx="4495800" cy="2794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Der </a:t>
            </a:r>
            <a:r>
              <a:rPr lang="en-US" dirty="0" err="1"/>
              <a:t>Elternrat</a:t>
            </a:r>
            <a:r>
              <a:rPr lang="en-US" dirty="0"/>
              <a:t> </a:t>
            </a:r>
            <a:r>
              <a:rPr lang="en-US" dirty="0" err="1"/>
              <a:t>stellt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2800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subTitle" idx="1"/>
          </p:nvPr>
        </p:nvSpPr>
        <p:spPr bwMode="auto"/>
        <p:txBody>
          <a:bodyPr/>
          <a:lstStyle/>
          <a:p>
            <a:r>
              <a:rPr lang="en-US" dirty="0"/>
              <a:t>Jeannine </a:t>
            </a:r>
            <a:r>
              <a:rPr lang="en-US" dirty="0" err="1"/>
              <a:t>Scheiber</a:t>
            </a:r>
            <a:endParaRPr lang="en-US" dirty="0"/>
          </a:p>
          <a:p>
            <a:r>
              <a:rPr lang="en-US" sz="1600" dirty="0" err="1"/>
              <a:t>Vorstand</a:t>
            </a:r>
            <a:r>
              <a:rPr lang="en-US" sz="1600" dirty="0"/>
              <a:t> </a:t>
            </a:r>
            <a:r>
              <a:rPr lang="en-US" sz="1600" dirty="0" err="1"/>
              <a:t>Elternrat</a:t>
            </a:r>
            <a:r>
              <a:rPr lang="en-US" sz="1600" dirty="0"/>
              <a:t> Schule </a:t>
            </a:r>
            <a:r>
              <a:rPr lang="en-US" sz="1600" dirty="0" err="1"/>
              <a:t>Stallikon</a:t>
            </a:r>
            <a:endParaRPr lang="en-US" sz="16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600" dirty="0"/>
              <a:t>August 2022</a:t>
            </a:r>
          </a:p>
        </p:txBody>
      </p:sp>
      <p:pic>
        <p:nvPicPr>
          <p:cNvPr id="5" name="Picture 4" descr="NetApp_T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438400"/>
            <a:ext cx="275210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60ED6C-D1BE-48B3-9662-57F6A92DFFEE}" type="slidenum">
              <a:rPr lang="en-US"/>
              <a:pPr/>
              <a:t>10</a:t>
            </a:fld>
            <a:endParaRPr lang="en-US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invGray">
          <a:xfrm>
            <a:off x="1123950" y="4038600"/>
            <a:ext cx="8020050" cy="252095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06475" y="1828800"/>
            <a:ext cx="4860925" cy="2028825"/>
          </a:xfrm>
          <a:noFill/>
        </p:spPr>
        <p:txBody>
          <a:bodyPr anchor="b"/>
          <a:lstStyle/>
          <a:p>
            <a:pPr eaLnBrk="1" hangingPunct="1"/>
            <a:r>
              <a:rPr lang="de-CH" dirty="0"/>
              <a:t>Danke!</a:t>
            </a:r>
            <a:endParaRPr lang="en-US" dirty="0"/>
          </a:p>
        </p:txBody>
      </p:sp>
      <p:pic>
        <p:nvPicPr>
          <p:cNvPr id="7" name="Picture 7" descr="compassclipped_sm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028" y="152400"/>
            <a:ext cx="28670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C06B-F711-407F-BDAB-AB0442B24271}" type="slidenum">
              <a:rPr lang="en-US"/>
              <a:pPr/>
              <a:t>2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020050" cy="914400"/>
          </a:xfrm>
        </p:spPr>
        <p:txBody>
          <a:bodyPr/>
          <a:lstStyle/>
          <a:p>
            <a:r>
              <a:rPr lang="en-US" dirty="0" err="1"/>
              <a:t>Elternrat</a:t>
            </a:r>
            <a:r>
              <a:rPr lang="en-US" dirty="0"/>
              <a:t> der Schule </a:t>
            </a:r>
            <a:r>
              <a:rPr lang="en-US" dirty="0" err="1"/>
              <a:t>Stallikon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0" dirty="0" err="1"/>
              <a:t>Wer</a:t>
            </a:r>
            <a:r>
              <a:rPr lang="en-US" sz="2400" b="0" dirty="0"/>
              <a:t> </a:t>
            </a:r>
            <a:r>
              <a:rPr lang="en-US" sz="2400" b="0" dirty="0" err="1"/>
              <a:t>wir</a:t>
            </a:r>
            <a:r>
              <a:rPr lang="en-US" sz="2400" b="0" dirty="0"/>
              <a:t> </a:t>
            </a:r>
            <a:r>
              <a:rPr lang="en-US" sz="2400" b="0" dirty="0" err="1"/>
              <a:t>sind</a:t>
            </a:r>
            <a:r>
              <a:rPr lang="en-US" sz="2400" b="0" dirty="0"/>
              <a:t>..</a:t>
            </a:r>
          </a:p>
        </p:txBody>
      </p:sp>
      <p:sp>
        <p:nvSpPr>
          <p:cNvPr id="6" name="Rectangle 71"/>
          <p:cNvSpPr txBox="1">
            <a:spLocks noChangeArrowheads="1"/>
          </p:cNvSpPr>
          <p:nvPr/>
        </p:nvSpPr>
        <p:spPr bwMode="auto">
          <a:xfrm>
            <a:off x="2562225" y="659765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1074AF1E-9B0E-B9CC-1A52-E3718A882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1019175"/>
            <a:ext cx="4752528" cy="350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5">
            <a:extLst>
              <a:ext uri="{FF2B5EF4-FFF2-40B4-BE49-F238E27FC236}">
                <a16:creationId xmlns:a16="http://schemas.microsoft.com/office/drawing/2014/main" id="{300C62F8-901E-52E1-D801-83DF120D4752}"/>
              </a:ext>
            </a:extLst>
          </p:cNvPr>
          <p:cNvSpPr txBox="1"/>
          <p:nvPr/>
        </p:nvSpPr>
        <p:spPr>
          <a:xfrm>
            <a:off x="2856669" y="4941168"/>
            <a:ext cx="4643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Wir sind NICHT der Club gelangweilter,</a:t>
            </a:r>
          </a:p>
          <a:p>
            <a:r>
              <a:rPr lang="de-DE" dirty="0">
                <a:solidFill>
                  <a:srgbClr val="0070C0"/>
                </a:solidFill>
              </a:rPr>
              <a:t>kuchenbackender Hausfrauen...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C06B-F711-407F-BDAB-AB0442B24271}" type="slidenum">
              <a:rPr lang="en-US"/>
              <a:pPr/>
              <a:t>3</a:t>
            </a:fld>
            <a:endParaRPr 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5257800"/>
            <a:ext cx="7924800" cy="55626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de-DE" sz="2000" kern="1200" dirty="0">
                <a:solidFill>
                  <a:srgbClr val="0070C0"/>
                </a:solidFill>
                <a:latin typeface="Arial" charset="0"/>
              </a:rPr>
              <a:t>..sondern eine Gruppe engagierter Mütter (und Väter) </a:t>
            </a:r>
          </a:p>
          <a:p>
            <a:pPr marL="0" lvl="1" indent="0">
              <a:lnSpc>
                <a:spcPct val="150000"/>
              </a:lnSpc>
              <a:buClr>
                <a:schemeClr val="accent2"/>
              </a:buClr>
              <a:buNone/>
            </a:pPr>
            <a:endParaRPr lang="de-CH" sz="2000" b="1" dirty="0">
              <a:ea typeface="+mn-ea"/>
              <a:cs typeface="+mn-cs"/>
            </a:endParaRPr>
          </a:p>
          <a:p>
            <a:pPr marL="0" lvl="1" indent="0">
              <a:lnSpc>
                <a:spcPct val="150000"/>
              </a:lnSpc>
              <a:buClr>
                <a:schemeClr val="accent2"/>
              </a:buClr>
              <a:buNone/>
            </a:pPr>
            <a:r>
              <a:rPr lang="de-CH" sz="2000" b="1" dirty="0">
                <a:ea typeface="+mn-ea"/>
                <a:cs typeface="+mn-cs"/>
              </a:rPr>
              <a:t> </a:t>
            </a:r>
          </a:p>
          <a:p>
            <a:pPr marL="0" lvl="1" indent="0">
              <a:lnSpc>
                <a:spcPct val="150000"/>
              </a:lnSpc>
              <a:buClr>
                <a:schemeClr val="accent2"/>
              </a:buClr>
              <a:buNone/>
            </a:pPr>
            <a:endParaRPr lang="de-CH" sz="2000" b="1" dirty="0">
              <a:ea typeface="+mn-ea"/>
              <a:cs typeface="+mn-cs"/>
            </a:endParaRPr>
          </a:p>
          <a:p>
            <a:pPr marL="0" lvl="1" indent="0">
              <a:lnSpc>
                <a:spcPct val="150000"/>
              </a:lnSpc>
              <a:buClr>
                <a:schemeClr val="accent2"/>
              </a:buClr>
              <a:buNone/>
            </a:pPr>
            <a:endParaRPr lang="de-CH" sz="2000" b="1" dirty="0">
              <a:ea typeface="+mn-ea"/>
              <a:cs typeface="+mn-cs"/>
            </a:endParaRPr>
          </a:p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sz="2000" dirty="0">
              <a:ea typeface="+mn-ea"/>
              <a:cs typeface="+mn-cs"/>
            </a:endParaRPr>
          </a:p>
          <a:p>
            <a:pPr marL="0" lvl="1" indent="0">
              <a:lnSpc>
                <a:spcPct val="150000"/>
              </a:lnSpc>
              <a:buClr>
                <a:schemeClr val="accent2"/>
              </a:buClr>
              <a:buNone/>
            </a:pPr>
            <a:endParaRPr lang="en-US" sz="2000" dirty="0"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71"/>
          <p:cNvSpPr txBox="1">
            <a:spLocks noChangeArrowheads="1"/>
          </p:cNvSpPr>
          <p:nvPr/>
        </p:nvSpPr>
        <p:spPr bwMode="auto">
          <a:xfrm>
            <a:off x="2562225" y="659765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36C7B4-D4CB-435E-9721-52ED5FE53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3905631" cy="372222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9A82D6F-73A1-4AA9-E777-E292E3D4F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020050" cy="914400"/>
          </a:xfrm>
        </p:spPr>
        <p:txBody>
          <a:bodyPr/>
          <a:lstStyle/>
          <a:p>
            <a:r>
              <a:rPr lang="en-US" dirty="0" err="1"/>
              <a:t>Elternrat</a:t>
            </a:r>
            <a:r>
              <a:rPr lang="en-US" dirty="0"/>
              <a:t> der Schule </a:t>
            </a:r>
            <a:r>
              <a:rPr lang="en-US" dirty="0" err="1"/>
              <a:t>Stallikon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0" dirty="0" err="1"/>
              <a:t>Wer</a:t>
            </a:r>
            <a:r>
              <a:rPr lang="en-US" sz="2400" b="0" dirty="0"/>
              <a:t> </a:t>
            </a:r>
            <a:r>
              <a:rPr lang="en-US" sz="2400" b="0" dirty="0" err="1"/>
              <a:t>wir</a:t>
            </a:r>
            <a:r>
              <a:rPr lang="en-US" sz="2400" b="0" dirty="0"/>
              <a:t> </a:t>
            </a:r>
            <a:r>
              <a:rPr lang="en-US" sz="2400" b="0" dirty="0" err="1"/>
              <a:t>sind</a:t>
            </a:r>
            <a:r>
              <a:rPr lang="en-US" sz="2400" b="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335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C06B-F711-407F-BDAB-AB0442B24271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Rectangle 71"/>
          <p:cNvSpPr txBox="1">
            <a:spLocks noChangeArrowheads="1"/>
          </p:cNvSpPr>
          <p:nvPr/>
        </p:nvSpPr>
        <p:spPr bwMode="auto">
          <a:xfrm>
            <a:off x="2562225" y="659765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9A82D6F-73A1-4AA9-E777-E292E3D4F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020050" cy="914400"/>
          </a:xfrm>
        </p:spPr>
        <p:txBody>
          <a:bodyPr/>
          <a:lstStyle/>
          <a:p>
            <a:r>
              <a:rPr lang="en-US" dirty="0" err="1"/>
              <a:t>Elternrat</a:t>
            </a:r>
            <a:r>
              <a:rPr lang="en-US" dirty="0"/>
              <a:t> der Schule </a:t>
            </a:r>
            <a:r>
              <a:rPr lang="en-US" dirty="0" err="1"/>
              <a:t>Stallikon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0" dirty="0"/>
              <a:t>Was </a:t>
            </a:r>
            <a:r>
              <a:rPr lang="en-US" sz="2400" b="0" dirty="0" err="1"/>
              <a:t>wir</a:t>
            </a:r>
            <a:r>
              <a:rPr lang="en-US" sz="2400" b="0" dirty="0"/>
              <a:t> </a:t>
            </a:r>
            <a:r>
              <a:rPr lang="en-US" sz="2400" b="0" dirty="0" err="1"/>
              <a:t>machen</a:t>
            </a:r>
            <a:r>
              <a:rPr lang="en-US" sz="2400" b="0" dirty="0"/>
              <a:t>: </a:t>
            </a:r>
            <a:r>
              <a:rPr lang="en-US" sz="2400" b="0" dirty="0" err="1"/>
              <a:t>Hauptprojekte</a:t>
            </a:r>
            <a:endParaRPr lang="en-US" sz="24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4F817D-19E3-1E4D-50AC-CD7431F410F4}"/>
              </a:ext>
            </a:extLst>
          </p:cNvPr>
          <p:cNvSpPr txBox="1"/>
          <p:nvPr/>
        </p:nvSpPr>
        <p:spPr>
          <a:xfrm rot="931856">
            <a:off x="214386" y="3775236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600" b="1" dirty="0"/>
              <a:t>Raebelichtliumzug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D83E12-3EAD-911B-06FC-E20C5C190272}"/>
              </a:ext>
            </a:extLst>
          </p:cNvPr>
          <p:cNvSpPr/>
          <p:nvPr/>
        </p:nvSpPr>
        <p:spPr>
          <a:xfrm rot="20288748">
            <a:off x="4426127" y="5157867"/>
            <a:ext cx="52863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H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Schulstartfest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0D83DD-FDC8-E5D4-C3B1-A820207329DD}"/>
              </a:ext>
            </a:extLst>
          </p:cNvPr>
          <p:cNvSpPr txBox="1"/>
          <p:nvPr/>
        </p:nvSpPr>
        <p:spPr>
          <a:xfrm>
            <a:off x="5729913" y="2858869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8E42"/>
                </a:solidFill>
              </a:rPr>
              <a:t>p</a:t>
            </a:r>
            <a:r>
              <a:rPr lang="en-CH" sz="3600" b="1" dirty="0">
                <a:solidFill>
                  <a:srgbClr val="FF8E42"/>
                </a:solidFill>
              </a:rPr>
              <a:t>umptrack.zh</a:t>
            </a:r>
          </a:p>
        </p:txBody>
      </p:sp>
      <p:pic>
        <p:nvPicPr>
          <p:cNvPr id="1026" name="Picture 2" descr="Elbi-Morgen | Familienclub">
            <a:extLst>
              <a:ext uri="{FF2B5EF4-FFF2-40B4-BE49-F238E27FC236}">
                <a16:creationId xmlns:a16="http://schemas.microsoft.com/office/drawing/2014/main" id="{7449F69D-FAD3-B163-C45E-B5C71F992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" y="4953000"/>
            <a:ext cx="5668488" cy="76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dibus – bewegt über den Röstigraben und verbindet Generationen -  Gesundheitsförderung Schweiz">
            <a:extLst>
              <a:ext uri="{FF2B5EF4-FFF2-40B4-BE49-F238E27FC236}">
                <a16:creationId xmlns:a16="http://schemas.microsoft.com/office/drawing/2014/main" id="{7D237550-CB3A-4EBF-EFA2-C74580994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95" y="3521190"/>
            <a:ext cx="2505668" cy="143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45FDE9-912D-36E5-1678-9EF14BDD7479}"/>
              </a:ext>
            </a:extLst>
          </p:cNvPr>
          <p:cNvSpPr txBox="1"/>
          <p:nvPr/>
        </p:nvSpPr>
        <p:spPr>
          <a:xfrm rot="20565376">
            <a:off x="2069330" y="2350240"/>
            <a:ext cx="6827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600" b="1" dirty="0">
                <a:solidFill>
                  <a:srgbClr val="0070C0"/>
                </a:solidFill>
              </a:rPr>
              <a:t>Elternbildungsabend Stallikon</a:t>
            </a:r>
          </a:p>
        </p:txBody>
      </p:sp>
      <p:pic>
        <p:nvPicPr>
          <p:cNvPr id="1030" name="Picture 6" descr="bikecontrol - Lektionen in der Schule - Radsport Nordwestschweiz: MTB  Kidskurse / MTB Kindertrainings / Strasssen Jugendtrainings / BMX-, Trial-  und Radball-Kindertrainings / MTB-, Rennvelo-Treffs / Pumptrack &amp; Trails /  Radsportevents">
            <a:extLst>
              <a:ext uri="{FF2B5EF4-FFF2-40B4-BE49-F238E27FC236}">
                <a16:creationId xmlns:a16="http://schemas.microsoft.com/office/drawing/2014/main" id="{2E1A597F-53C7-CFF3-5C49-29F88FDE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9886"/>
            <a:ext cx="5215801" cy="12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C06B-F711-407F-BDAB-AB0442B24271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Rectangle 71"/>
          <p:cNvSpPr txBox="1">
            <a:spLocks noChangeArrowheads="1"/>
          </p:cNvSpPr>
          <p:nvPr/>
        </p:nvSpPr>
        <p:spPr bwMode="auto">
          <a:xfrm>
            <a:off x="2562225" y="659765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9A82D6F-73A1-4AA9-E777-E292E3D4F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020050" cy="914400"/>
          </a:xfrm>
        </p:spPr>
        <p:txBody>
          <a:bodyPr/>
          <a:lstStyle/>
          <a:p>
            <a:r>
              <a:rPr lang="en-US" dirty="0" err="1"/>
              <a:t>Elternrat</a:t>
            </a:r>
            <a:r>
              <a:rPr lang="en-US" dirty="0"/>
              <a:t> der Schule </a:t>
            </a:r>
            <a:r>
              <a:rPr lang="en-US" dirty="0" err="1"/>
              <a:t>Stallikon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0" dirty="0"/>
              <a:t>Was </a:t>
            </a:r>
            <a:r>
              <a:rPr lang="en-US" sz="2400" b="0" dirty="0" err="1"/>
              <a:t>wir</a:t>
            </a:r>
            <a:r>
              <a:rPr lang="en-US" sz="2400" b="0" dirty="0"/>
              <a:t> </a:t>
            </a:r>
            <a:r>
              <a:rPr lang="en-US" sz="2400" b="0" dirty="0" err="1"/>
              <a:t>machen</a:t>
            </a:r>
            <a:r>
              <a:rPr lang="en-US" sz="2400" b="0" dirty="0"/>
              <a:t>: </a:t>
            </a:r>
            <a:r>
              <a:rPr lang="en-US" sz="2400" b="0" dirty="0" err="1"/>
              <a:t>Klassenprojekte</a:t>
            </a:r>
            <a:endParaRPr lang="en-US" sz="24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B2E62-774E-3D20-8F46-15916332788E}"/>
              </a:ext>
            </a:extLst>
          </p:cNvPr>
          <p:cNvSpPr txBox="1"/>
          <p:nvPr/>
        </p:nvSpPr>
        <p:spPr>
          <a:xfrm>
            <a:off x="2224234" y="5174632"/>
            <a:ext cx="6878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600" dirty="0"/>
              <a:t>Bastelprojekte (z.B. Vogelhaus)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CFF60-15B1-26AD-459D-C2DF6611F682}"/>
              </a:ext>
            </a:extLst>
          </p:cNvPr>
          <p:cNvSpPr txBox="1"/>
          <p:nvPr/>
        </p:nvSpPr>
        <p:spPr>
          <a:xfrm>
            <a:off x="3505200" y="3727407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600" dirty="0"/>
              <a:t>Parcours der Sinne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A5C19-BEA5-78DD-E7AE-9B1C8FFA29E7}"/>
              </a:ext>
            </a:extLst>
          </p:cNvPr>
          <p:cNvSpPr txBox="1"/>
          <p:nvPr/>
        </p:nvSpPr>
        <p:spPr>
          <a:xfrm>
            <a:off x="770402" y="4157340"/>
            <a:ext cx="2116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600" dirty="0"/>
              <a:t>Waldtage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2BFA85-BF55-2DD5-683F-FE4FABE3215D}"/>
              </a:ext>
            </a:extLst>
          </p:cNvPr>
          <p:cNvSpPr txBox="1"/>
          <p:nvPr/>
        </p:nvSpPr>
        <p:spPr>
          <a:xfrm>
            <a:off x="1155824" y="2063784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600" dirty="0"/>
              <a:t>Exkursionen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A7EC01-C0F2-9FE3-B249-FC7C744B11AA}"/>
              </a:ext>
            </a:extLst>
          </p:cNvPr>
          <p:cNvSpPr txBox="1"/>
          <p:nvPr/>
        </p:nvSpPr>
        <p:spPr>
          <a:xfrm>
            <a:off x="4937813" y="2405615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Theaterprojekte</a:t>
            </a:r>
            <a:endParaRPr lang="en-CH" sz="3600" dirty="0"/>
          </a:p>
        </p:txBody>
      </p:sp>
    </p:spTree>
    <p:extLst>
      <p:ext uri="{BB962C8B-B14F-4D97-AF65-F5344CB8AC3E}">
        <p14:creationId xmlns:p14="http://schemas.microsoft.com/office/powerpoint/2010/main" val="16313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C06B-F711-407F-BDAB-AB0442B24271}" type="slidenum">
              <a:rPr lang="en-US"/>
              <a:pPr/>
              <a:t>6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020050" cy="914400"/>
          </a:xfrm>
        </p:spPr>
        <p:txBody>
          <a:bodyPr/>
          <a:lstStyle/>
          <a:p>
            <a:r>
              <a:rPr lang="en-US" dirty="0" err="1"/>
              <a:t>Elternrat</a:t>
            </a:r>
            <a:r>
              <a:rPr lang="en-US" dirty="0"/>
              <a:t> der Schule </a:t>
            </a:r>
            <a:r>
              <a:rPr lang="en-US" dirty="0" err="1"/>
              <a:t>Stallikon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0" dirty="0" err="1"/>
              <a:t>Abgrenzung</a:t>
            </a:r>
            <a:r>
              <a:rPr lang="en-US" sz="2400" b="0" dirty="0"/>
              <a:t>: Was </a:t>
            </a:r>
            <a:r>
              <a:rPr lang="en-US" sz="2400" b="0" dirty="0" err="1"/>
              <a:t>macht</a:t>
            </a:r>
            <a:r>
              <a:rPr lang="en-US" sz="2400" b="0" dirty="0"/>
              <a:t> der </a:t>
            </a:r>
            <a:r>
              <a:rPr lang="en-US" sz="2400" b="0" dirty="0" err="1"/>
              <a:t>Elternat</a:t>
            </a:r>
            <a:r>
              <a:rPr lang="en-US" sz="2400" b="0" dirty="0"/>
              <a:t> </a:t>
            </a:r>
            <a:r>
              <a:rPr lang="en-US" sz="2400" b="0" dirty="0" err="1"/>
              <a:t>nicht</a:t>
            </a:r>
            <a:r>
              <a:rPr lang="en-US" sz="2400" b="0" dirty="0"/>
              <a:t>!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924800" cy="5562600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sz="1000" dirty="0">
              <a:ea typeface="+mn-ea"/>
              <a:cs typeface="+mn-cs"/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Elternräte sind nicht dazu da, den Schulbetrieb zu kontrollieren, sondern ihn </a:t>
            </a:r>
            <a:r>
              <a:rPr lang="de-DE" sz="2000" b="1" dirty="0">
                <a:solidFill>
                  <a:srgbClr val="0070C0"/>
                </a:solidFill>
              </a:rPr>
              <a:t>zum Wohle unserer Kinder zu ergänzen</a:t>
            </a:r>
            <a:r>
              <a:rPr lang="de-DE" sz="2000" dirty="0"/>
              <a:t>!</a:t>
            </a: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Der Elternrat hat </a:t>
            </a:r>
            <a:r>
              <a:rPr lang="de-CH" sz="2000" b="1" dirty="0">
                <a:solidFill>
                  <a:srgbClr val="0070C0"/>
                </a:solidFill>
              </a:rPr>
              <a:t>keinen Einfluss</a:t>
            </a:r>
            <a:r>
              <a:rPr lang="de-CH" sz="2000" dirty="0"/>
              <a:t> auf die </a:t>
            </a:r>
            <a:r>
              <a:rPr lang="de-CH" sz="2000" b="1" dirty="0">
                <a:solidFill>
                  <a:srgbClr val="0070C0"/>
                </a:solidFill>
              </a:rPr>
              <a:t>organisatorischen</a:t>
            </a:r>
            <a:r>
              <a:rPr lang="de-CH" sz="2000" dirty="0"/>
              <a:t> oder </a:t>
            </a:r>
            <a:r>
              <a:rPr lang="de-CH" sz="2000" b="1" dirty="0">
                <a:solidFill>
                  <a:srgbClr val="0070C0"/>
                </a:solidFill>
              </a:rPr>
              <a:t>pädagogischen</a:t>
            </a:r>
            <a:r>
              <a:rPr lang="de-CH" sz="2000" dirty="0"/>
              <a:t> Themen der Schule</a:t>
            </a:r>
            <a:endParaRPr lang="de-CH" sz="2000" dirty="0">
              <a:ea typeface="+mn-ea"/>
              <a:cs typeface="+mn-cs"/>
            </a:endParaRPr>
          </a:p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sz="1000" dirty="0">
              <a:ea typeface="+mn-ea"/>
              <a:cs typeface="+mn-cs"/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000" dirty="0" err="1"/>
              <a:t>Elternrat</a:t>
            </a:r>
            <a:r>
              <a:rPr lang="en-GB" sz="2000" dirty="0"/>
              <a:t> </a:t>
            </a:r>
            <a:r>
              <a:rPr lang="en-GB" sz="2000" dirty="0" err="1"/>
              <a:t>vertritt</a:t>
            </a:r>
            <a:r>
              <a:rPr lang="en-GB" sz="2000" dirty="0"/>
              <a:t> </a:t>
            </a:r>
            <a:r>
              <a:rPr lang="en-GB" sz="2000" b="1" dirty="0" err="1">
                <a:solidFill>
                  <a:srgbClr val="0070C0"/>
                </a:solidFill>
              </a:rPr>
              <a:t>keine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en-GB" sz="2000" b="1" dirty="0" err="1">
                <a:solidFill>
                  <a:srgbClr val="0070C0"/>
                </a:solidFill>
              </a:rPr>
              <a:t>Einzelinteressen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en-GB" sz="2000" dirty="0" err="1"/>
              <a:t>z.B.</a:t>
            </a:r>
            <a:r>
              <a:rPr lang="en-GB" sz="2000" dirty="0"/>
              <a:t> die </a:t>
            </a:r>
            <a:r>
              <a:rPr lang="en-GB" sz="2000" dirty="0" err="1"/>
              <a:t>Bewältigung</a:t>
            </a:r>
            <a:r>
              <a:rPr lang="en-GB" sz="2000" dirty="0"/>
              <a:t> </a:t>
            </a:r>
            <a:r>
              <a:rPr lang="en-GB" sz="2000" dirty="0" err="1"/>
              <a:t>individueller</a:t>
            </a:r>
            <a:r>
              <a:rPr lang="en-GB" sz="2000" dirty="0"/>
              <a:t> </a:t>
            </a:r>
            <a:r>
              <a:rPr lang="en-GB" sz="2000" dirty="0" err="1"/>
              <a:t>Schulprobleme</a:t>
            </a:r>
            <a:r>
              <a:rPr lang="en-GB" sz="2000" dirty="0"/>
              <a:t> von </a:t>
            </a:r>
            <a:r>
              <a:rPr lang="en-GB" sz="2000" dirty="0" err="1"/>
              <a:t>einzelnen</a:t>
            </a:r>
            <a:r>
              <a:rPr lang="en-GB" sz="2000" dirty="0"/>
              <a:t> </a:t>
            </a:r>
            <a:r>
              <a:rPr lang="en-GB" sz="2000" dirty="0" err="1"/>
              <a:t>Schülerinnen</a:t>
            </a:r>
            <a:r>
              <a:rPr lang="en-GB" sz="2000" dirty="0"/>
              <a:t> und </a:t>
            </a:r>
            <a:r>
              <a:rPr lang="en-GB" sz="2000" dirty="0" err="1"/>
              <a:t>Schülern</a:t>
            </a:r>
            <a:endParaRPr lang="en-GB" sz="1000" dirty="0"/>
          </a:p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sz="1000" dirty="0">
              <a:ea typeface="+mn-ea"/>
              <a:cs typeface="+mn-cs"/>
            </a:endParaRPr>
          </a:p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sz="2000" dirty="0">
              <a:ea typeface="+mn-ea"/>
              <a:cs typeface="+mn-cs"/>
            </a:endParaRPr>
          </a:p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71"/>
          <p:cNvSpPr txBox="1">
            <a:spLocks noChangeArrowheads="1"/>
          </p:cNvSpPr>
          <p:nvPr/>
        </p:nvSpPr>
        <p:spPr bwMode="auto">
          <a:xfrm>
            <a:off x="2562225" y="659765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20272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C06B-F711-407F-BDAB-AB0442B24271}" type="slidenum">
              <a:rPr lang="en-US"/>
              <a:pPr/>
              <a:t>7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020050" cy="914400"/>
          </a:xfrm>
        </p:spPr>
        <p:txBody>
          <a:bodyPr/>
          <a:lstStyle/>
          <a:p>
            <a:r>
              <a:rPr lang="en-US" dirty="0" err="1"/>
              <a:t>Elternrat</a:t>
            </a:r>
            <a:r>
              <a:rPr lang="en-US" dirty="0"/>
              <a:t> der Schule </a:t>
            </a:r>
            <a:r>
              <a:rPr lang="en-US" dirty="0" err="1"/>
              <a:t>Stallikon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0" dirty="0" err="1"/>
              <a:t>Zusammensetzung</a:t>
            </a:r>
            <a:endParaRPr lang="en-US" sz="2400" b="0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924800" cy="5562600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sz="1000" dirty="0">
              <a:ea typeface="+mn-ea"/>
              <a:cs typeface="+mn-cs"/>
            </a:endParaRPr>
          </a:p>
          <a:p>
            <a:pPr marL="342900" lvl="1" indent="-342900" defTabSz="96359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CH" sz="2000" b="1" dirty="0">
                <a:solidFill>
                  <a:srgbClr val="0070C0"/>
                </a:solidFill>
              </a:rPr>
              <a:t>Pro Klasse </a:t>
            </a:r>
            <a:r>
              <a:rPr lang="de-CH" sz="2000" dirty="0"/>
              <a:t>wird jährlich am Elternabend nach Schulstart </a:t>
            </a:r>
            <a:r>
              <a:rPr lang="de-CH" sz="2000" b="1" dirty="0">
                <a:solidFill>
                  <a:srgbClr val="0070C0"/>
                </a:solidFill>
              </a:rPr>
              <a:t>ein/</a:t>
            </a:r>
            <a:r>
              <a:rPr lang="de-CH" sz="2000" b="1" dirty="0" err="1">
                <a:solidFill>
                  <a:srgbClr val="0070C0"/>
                </a:solidFill>
              </a:rPr>
              <a:t>e</a:t>
            </a:r>
            <a:r>
              <a:rPr lang="de-CH" sz="2000" b="1" dirty="0">
                <a:solidFill>
                  <a:srgbClr val="0070C0"/>
                </a:solidFill>
              </a:rPr>
              <a:t> Elternratsdelegierte</a:t>
            </a:r>
            <a:r>
              <a:rPr lang="de-CH" sz="2000" dirty="0"/>
              <a:t> gewählt. Alle Elterndelegierten zusammen bilden den Elternrat. </a:t>
            </a:r>
          </a:p>
          <a:p>
            <a:pPr marL="342900" lvl="1" indent="-342900" defTabSz="96359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de-CH" sz="2000" dirty="0"/>
          </a:p>
          <a:p>
            <a:pPr marL="342900" lvl="1" indent="-342900" defTabSz="963595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/>
              <a:t>Der Elternrat wird von einem </a:t>
            </a:r>
            <a:r>
              <a:rPr lang="de-CH" sz="2000" b="1" dirty="0">
                <a:solidFill>
                  <a:srgbClr val="0070C0"/>
                </a:solidFill>
              </a:rPr>
              <a:t>Vorstand</a:t>
            </a:r>
            <a:r>
              <a:rPr lang="de-CH" sz="2000" dirty="0"/>
              <a:t> geleitet. </a:t>
            </a:r>
          </a:p>
          <a:p>
            <a:pPr marL="342900" lvl="1" indent="-342900" defTabSz="963595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de-CH" sz="2000" dirty="0"/>
          </a:p>
          <a:p>
            <a:pPr marL="342900" lvl="1" indent="-342900" defTabSz="96359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de-CH" sz="2000" dirty="0"/>
              <a:t>Den </a:t>
            </a:r>
            <a:r>
              <a:rPr lang="de-CH" sz="2000" b="1" dirty="0">
                <a:solidFill>
                  <a:srgbClr val="0070C0"/>
                </a:solidFill>
              </a:rPr>
              <a:t>4 x Sitzungen/ Jahr </a:t>
            </a:r>
            <a:r>
              <a:rPr lang="de-CH" sz="2000" dirty="0"/>
              <a:t>wohnen die Schulleitung, ein Vertreter der Schulpflege sowie ein Lehrervertreter bei</a:t>
            </a: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sz="1000" dirty="0">
              <a:ea typeface="+mn-ea"/>
              <a:cs typeface="+mn-cs"/>
            </a:endParaRPr>
          </a:p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sz="1000" dirty="0">
              <a:ea typeface="+mn-ea"/>
              <a:cs typeface="+mn-cs"/>
            </a:endParaRPr>
          </a:p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CH" sz="2000" dirty="0">
              <a:ea typeface="+mn-ea"/>
              <a:cs typeface="+mn-cs"/>
            </a:endParaRPr>
          </a:p>
          <a:p>
            <a:pPr marL="3429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71"/>
          <p:cNvSpPr txBox="1">
            <a:spLocks noChangeArrowheads="1"/>
          </p:cNvSpPr>
          <p:nvPr/>
        </p:nvSpPr>
        <p:spPr bwMode="auto">
          <a:xfrm>
            <a:off x="2562225" y="659765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09103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C06B-F711-407F-BDAB-AB0442B24271}" type="slidenum">
              <a:rPr lang="en-US"/>
              <a:pPr/>
              <a:t>8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020050" cy="914400"/>
          </a:xfrm>
        </p:spPr>
        <p:txBody>
          <a:bodyPr/>
          <a:lstStyle/>
          <a:p>
            <a:r>
              <a:rPr lang="en-US" dirty="0" err="1"/>
              <a:t>Elternrat</a:t>
            </a:r>
            <a:r>
              <a:rPr lang="en-US" dirty="0"/>
              <a:t> der Schule </a:t>
            </a:r>
            <a:r>
              <a:rPr lang="en-US" dirty="0" err="1"/>
              <a:t>Stallikon</a:t>
            </a:r>
            <a:r>
              <a:rPr lang="en-US" dirty="0"/>
              <a:t/>
            </a:r>
            <a:br>
              <a:rPr lang="en-US" dirty="0"/>
            </a:br>
            <a:r>
              <a:rPr lang="en-US" sz="2400" b="0" dirty="0" err="1"/>
              <a:t>Zeitaufwand</a:t>
            </a:r>
            <a:endParaRPr lang="en-US" sz="2400" b="0" dirty="0"/>
          </a:p>
        </p:txBody>
      </p:sp>
      <p:sp>
        <p:nvSpPr>
          <p:cNvPr id="6" name="Rectangle 71"/>
          <p:cNvSpPr txBox="1">
            <a:spLocks noChangeArrowheads="1"/>
          </p:cNvSpPr>
          <p:nvPr/>
        </p:nvSpPr>
        <p:spPr bwMode="auto">
          <a:xfrm>
            <a:off x="2562225" y="659765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D97EB392-E5D5-C1BE-6A4A-3E62B2582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96" y="2601656"/>
            <a:ext cx="2016224" cy="201622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1800B09-7D18-619E-0EC7-2570C0B40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17644"/>
            <a:ext cx="36262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6588" indent="-3365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927100" indent="-288925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400">
                <a:solidFill>
                  <a:schemeClr val="tx1"/>
                </a:solidFill>
                <a:latin typeface="+mn-lt"/>
              </a:defRPr>
            </a:lvl3pPr>
            <a:lvl4pPr marL="1236663" indent="-307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049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5pPr>
            <a:lvl6pPr marL="19621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4193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28765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3337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e-CH" altLang="de-DE" sz="2000" b="1" kern="0" dirty="0">
                <a:solidFill>
                  <a:srgbClr val="0070C0"/>
                </a:solidFill>
                <a:latin typeface="Arial" panose="020B0604020202020204" pitchFamily="34" charset="0"/>
              </a:rPr>
              <a:t>4 Plenarsitzungen </a:t>
            </a:r>
            <a:r>
              <a:rPr lang="de-CH" altLang="de-DE" sz="2000" kern="0" dirty="0">
                <a:latin typeface="Arial" panose="020B0604020202020204" pitchFamily="34" charset="0"/>
              </a:rPr>
              <a:t>pro Schuljahr  (jeweils 1 Stunde); Jeweils Dienstags abends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514E6E-BB8D-2C4C-5241-B0C47831D81F}"/>
              </a:ext>
            </a:extLst>
          </p:cNvPr>
          <p:cNvSpPr txBox="1"/>
          <p:nvPr/>
        </p:nvSpPr>
        <p:spPr>
          <a:xfrm>
            <a:off x="4549521" y="189377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de-CH" altLang="de-DE" sz="2000" dirty="0">
                <a:latin typeface="Arial" panose="020B0604020202020204" pitchFamily="34" charset="0"/>
              </a:rPr>
              <a:t>Das </a:t>
            </a:r>
            <a:r>
              <a:rPr lang="de-CH" altLang="de-DE" sz="2000" b="1" dirty="0">
                <a:solidFill>
                  <a:srgbClr val="0070C0"/>
                </a:solidFill>
                <a:latin typeface="Arial" panose="020B0604020202020204" pitchFamily="34" charset="0"/>
              </a:rPr>
              <a:t>Amtsjahr</a:t>
            </a:r>
            <a:r>
              <a:rPr lang="de-CH" altLang="de-DE" sz="2000" dirty="0">
                <a:latin typeface="Arial" panose="020B0604020202020204" pitchFamily="34" charset="0"/>
              </a:rPr>
              <a:t> dauert von September bis September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3C8DC-8716-BF9C-1A3E-98B2E02BD559}"/>
              </a:ext>
            </a:extLst>
          </p:cNvPr>
          <p:cNvSpPr txBox="1"/>
          <p:nvPr/>
        </p:nvSpPr>
        <p:spPr>
          <a:xfrm>
            <a:off x="62408" y="4748926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altLang="de-DE" sz="2000" dirty="0">
                <a:latin typeface="Arial" panose="020B0604020202020204" pitchFamily="34" charset="0"/>
              </a:rPr>
              <a:t>Mitarbeit in Projekten durch </a:t>
            </a:r>
            <a:r>
              <a:rPr lang="de-CH" altLang="de-DE" sz="2000" b="1" dirty="0">
                <a:solidFill>
                  <a:srgbClr val="0070C0"/>
                </a:solidFill>
                <a:latin typeface="Arial" panose="020B0604020202020204" pitchFamily="34" charset="0"/>
              </a:rPr>
              <a:t>Übernahme eines Ressorts </a:t>
            </a:r>
            <a:r>
              <a:rPr lang="de-CH" altLang="de-DE" sz="2000" dirty="0">
                <a:latin typeface="Arial" panose="020B0604020202020204" pitchFamily="34" charset="0"/>
              </a:rPr>
              <a:t>(ca. 6-8 Stunden/ Jahr)</a:t>
            </a:r>
            <a:endParaRPr lang="en-C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434AF-8CCC-C65A-0114-FFB7161CC589}"/>
              </a:ext>
            </a:extLst>
          </p:cNvPr>
          <p:cNvSpPr txBox="1"/>
          <p:nvPr/>
        </p:nvSpPr>
        <p:spPr>
          <a:xfrm>
            <a:off x="4572000" y="4651056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altLang="de-DE" sz="2000" dirty="0">
                <a:latin typeface="Arial" panose="020B0604020202020204" pitchFamily="34" charset="0"/>
              </a:rPr>
              <a:t>Unterstützung der LP beider Organisation von </a:t>
            </a:r>
            <a:r>
              <a:rPr lang="de-CH" altLang="de-DE" sz="2000" b="1" dirty="0">
                <a:solidFill>
                  <a:srgbClr val="0070C0"/>
                </a:solidFill>
                <a:latin typeface="Arial" panose="020B0604020202020204" pitchFamily="34" charset="0"/>
              </a:rPr>
              <a:t>Klassenprojekten</a:t>
            </a:r>
            <a:r>
              <a:rPr lang="de-CH" altLang="de-DE" sz="2000" dirty="0">
                <a:latin typeface="Arial" panose="020B0604020202020204" pitchFamily="34" charset="0"/>
              </a:rPr>
              <a:t> (ca. 2 Stunden/ Jahr)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728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C06B-F711-407F-BDAB-AB0442B24271}" type="slidenum">
              <a:rPr lang="en-US"/>
              <a:pPr/>
              <a:t>9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Elternrat</a:t>
            </a:r>
            <a:r>
              <a:rPr lang="en-US" dirty="0"/>
              <a:t> der Schule </a:t>
            </a:r>
            <a:r>
              <a:rPr lang="en-US" dirty="0" err="1"/>
              <a:t>Stallikon</a:t>
            </a:r>
            <a:endParaRPr lang="en-US" dirty="0"/>
          </a:p>
        </p:txBody>
      </p:sp>
      <p:sp>
        <p:nvSpPr>
          <p:cNvPr id="6" name="Rectangle 71"/>
          <p:cNvSpPr txBox="1">
            <a:spLocks noChangeArrowheads="1"/>
          </p:cNvSpPr>
          <p:nvPr/>
        </p:nvSpPr>
        <p:spPr bwMode="auto">
          <a:xfrm>
            <a:off x="2562225" y="659765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/>
              <a:t>Schule</a:t>
            </a:r>
            <a:r>
              <a:rPr lang="en-US" dirty="0"/>
              <a:t> </a:t>
            </a:r>
            <a:r>
              <a:rPr lang="en-US" dirty="0" err="1"/>
              <a:t>Stallikon</a:t>
            </a:r>
            <a:r>
              <a:rPr lang="en-US" dirty="0"/>
              <a:t> - Internal Use Only</a:t>
            </a:r>
          </a:p>
        </p:txBody>
      </p:sp>
      <p:sp>
        <p:nvSpPr>
          <p:cNvPr id="2" name="AutoShape 2" descr="Vorstellungskraft &amp; Einschätzungen">
            <a:extLst>
              <a:ext uri="{FF2B5EF4-FFF2-40B4-BE49-F238E27FC236}">
                <a16:creationId xmlns:a16="http://schemas.microsoft.com/office/drawing/2014/main" id="{AEE4E3AF-AAF3-07DF-87CE-BA5739D215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sp>
        <p:nvSpPr>
          <p:cNvPr id="3" name="AutoShape 4" descr="Vorstellungskraft &amp; Einschätzungen">
            <a:extLst>
              <a:ext uri="{FF2B5EF4-FFF2-40B4-BE49-F238E27FC236}">
                <a16:creationId xmlns:a16="http://schemas.microsoft.com/office/drawing/2014/main" id="{8D9E9D14-45F8-783A-5067-E6E4FD1AEF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45132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pic>
        <p:nvPicPr>
          <p:cNvPr id="3078" name="Picture 6" descr="Vorstellungskraft &amp; Einschätzungen">
            <a:extLst>
              <a:ext uri="{FF2B5EF4-FFF2-40B4-BE49-F238E27FC236}">
                <a16:creationId xmlns:a16="http://schemas.microsoft.com/office/drawing/2014/main" id="{388E67C3-B5E2-AC31-AA1F-DBFD9FB86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69" y="2463595"/>
            <a:ext cx="7601712" cy="26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20660B-390C-75A8-7DF3-FBC5A91FD929}"/>
              </a:ext>
            </a:extLst>
          </p:cNvPr>
          <p:cNvSpPr txBox="1"/>
          <p:nvPr/>
        </p:nvSpPr>
        <p:spPr>
          <a:xfrm>
            <a:off x="457200" y="1745334"/>
            <a:ext cx="4870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b="1" dirty="0"/>
              <a:t>Habe ich Ihr Interesse geweckt?</a:t>
            </a:r>
          </a:p>
        </p:txBody>
      </p:sp>
    </p:spTree>
    <p:extLst>
      <p:ext uri="{BB962C8B-B14F-4D97-AF65-F5344CB8AC3E}">
        <p14:creationId xmlns:p14="http://schemas.microsoft.com/office/powerpoint/2010/main" val="23576629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85B4"/>
      </a:dk2>
      <a:lt2>
        <a:srgbClr val="565656"/>
      </a:lt2>
      <a:accent1>
        <a:srgbClr val="A5A5A5"/>
      </a:accent1>
      <a:accent2>
        <a:srgbClr val="58A618"/>
      </a:accent2>
      <a:accent3>
        <a:srgbClr val="FFFFFF"/>
      </a:accent3>
      <a:accent4>
        <a:srgbClr val="000000"/>
      </a:accent4>
      <a:accent5>
        <a:srgbClr val="CFCFCF"/>
      </a:accent5>
      <a:accent6>
        <a:srgbClr val="4F9615"/>
      </a:accent6>
      <a:hlink>
        <a:srgbClr val="005BAE"/>
      </a:hlink>
      <a:folHlink>
        <a:srgbClr val="F95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983</Words>
  <Application>Microsoft Office PowerPoint</Application>
  <PresentationFormat>Bildschirmpräsentation (4:3)</PresentationFormat>
  <Paragraphs>162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 Unicode MS</vt:lpstr>
      <vt:lpstr>Arial</vt:lpstr>
      <vt:lpstr>Century Gothic</vt:lpstr>
      <vt:lpstr>Courier New</vt:lpstr>
      <vt:lpstr>Times New Roman</vt:lpstr>
      <vt:lpstr>Wingdings</vt:lpstr>
      <vt:lpstr>Wingdings 2</vt:lpstr>
      <vt:lpstr>Default Design</vt:lpstr>
      <vt:lpstr> Der Elternrat stellt sich vor   </vt:lpstr>
      <vt:lpstr>Elternrat der Schule Stallikon Wer wir sind..</vt:lpstr>
      <vt:lpstr>Elternrat der Schule Stallikon Wer wir sind..</vt:lpstr>
      <vt:lpstr>Elternrat der Schule Stallikon Was wir machen: Hauptprojekte</vt:lpstr>
      <vt:lpstr>Elternrat der Schule Stallikon Was wir machen: Klassenprojekte</vt:lpstr>
      <vt:lpstr>Elternrat der Schule Stallikon Abgrenzung: Was macht der Elternat nicht!</vt:lpstr>
      <vt:lpstr>Elternrat der Schule Stallikon Zusammensetzung</vt:lpstr>
      <vt:lpstr>Elternrat der Schule Stallikon Zeitaufwand</vt:lpstr>
      <vt:lpstr>Elternrat der Schule Stallikon</vt:lpstr>
      <vt:lpstr>Danke!</vt:lpstr>
    </vt:vector>
  </TitlesOfParts>
  <Company>NetApp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Style Guide</dc:title>
  <dc:creator>Sibylle</dc:creator>
  <cp:lastModifiedBy>Karin Gruenert</cp:lastModifiedBy>
  <cp:revision>501</cp:revision>
  <cp:lastPrinted>2022-01-25T08:55:34Z</cp:lastPrinted>
  <dcterms:created xsi:type="dcterms:W3CDTF">2007-11-29T22:14:11Z</dcterms:created>
  <dcterms:modified xsi:type="dcterms:W3CDTF">2023-03-13T10:14:20Z</dcterms:modified>
</cp:coreProperties>
</file>